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22"/>
  </p:notesMasterIdLst>
  <p:sldIdLst>
    <p:sldId id="300" r:id="rId3"/>
    <p:sldId id="287" r:id="rId4"/>
    <p:sldId id="258" r:id="rId5"/>
    <p:sldId id="285" r:id="rId6"/>
    <p:sldId id="259" r:id="rId7"/>
    <p:sldId id="260" r:id="rId8"/>
    <p:sldId id="301" r:id="rId9"/>
    <p:sldId id="261" r:id="rId10"/>
    <p:sldId id="302" r:id="rId11"/>
    <p:sldId id="303" r:id="rId12"/>
    <p:sldId id="304" r:id="rId13"/>
    <p:sldId id="305" r:id="rId14"/>
    <p:sldId id="306" r:id="rId15"/>
    <p:sldId id="299" r:id="rId16"/>
    <p:sldId id="307" r:id="rId17"/>
    <p:sldId id="308" r:id="rId18"/>
    <p:sldId id="311" r:id="rId19"/>
    <p:sldId id="310" r:id="rId20"/>
    <p:sldId id="309" r:id="rId21"/>
  </p:sldIdLst>
  <p:sldSz cx="12192000" cy="6858000"/>
  <p:notesSz cx="6858000" cy="9144000"/>
  <p:embeddedFontLst>
    <p:embeddedFont>
      <p:font typeface="Bookman Old Style" panose="02050604050505020204" pitchFamily="18" charset="0"/>
      <p:regular r:id="rId23"/>
      <p:bold r:id="rId24"/>
      <p:italic r:id="rId25"/>
      <p:boldItalic r:id="rId26"/>
    </p:embeddedFont>
    <p:embeddedFont>
      <p:font typeface="Libre Franklin" pitchFamily="2" charset="77"/>
      <p:regular r:id="rId27"/>
      <p:bold r:id="rId28"/>
      <p:italic r:id="rId29"/>
      <p:boldItalic r:id="rId30"/>
    </p:embeddedFont>
    <p:embeddedFont>
      <p:font typeface="Tw Cen MT" panose="020B0602020104020603" pitchFamily="34"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pUgrxBeuQ80/xLhPV6Lk0ia6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920F0-9DE8-4B69-929F-9495C71B6AEE}" v="91" dt="2023-12-16T08:04:41.3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56"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CDC39BD-E5E8-BE35-05F4-B91347A5194D}"/>
            </a:ext>
          </a:extLst>
        </p:cNvPr>
        <p:cNvGrpSpPr/>
        <p:nvPr/>
      </p:nvGrpSpPr>
      <p:grpSpPr>
        <a:xfrm>
          <a:off x="0" y="0"/>
          <a:ext cx="0" cy="0"/>
          <a:chOff x="0" y="0"/>
          <a:chExt cx="0" cy="0"/>
        </a:xfrm>
      </p:grpSpPr>
      <p:sp>
        <p:nvSpPr>
          <p:cNvPr id="103" name="Google Shape;103;p5:notes">
            <a:extLst>
              <a:ext uri="{FF2B5EF4-FFF2-40B4-BE49-F238E27FC236}">
                <a16:creationId xmlns:a16="http://schemas.microsoft.com/office/drawing/2014/main" id="{D47B54CC-A493-2868-7ACD-9CE5966F766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a:extLst>
              <a:ext uri="{FF2B5EF4-FFF2-40B4-BE49-F238E27FC236}">
                <a16:creationId xmlns:a16="http://schemas.microsoft.com/office/drawing/2014/main" id="{AD326FAE-42DF-933C-21C5-6224B3E851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456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89ED2C32-0809-9C97-27AF-E6A33B46770B}"/>
            </a:ext>
          </a:extLst>
        </p:cNvPr>
        <p:cNvGrpSpPr/>
        <p:nvPr/>
      </p:nvGrpSpPr>
      <p:grpSpPr>
        <a:xfrm>
          <a:off x="0" y="0"/>
          <a:ext cx="0" cy="0"/>
          <a:chOff x="0" y="0"/>
          <a:chExt cx="0" cy="0"/>
        </a:xfrm>
      </p:grpSpPr>
      <p:sp>
        <p:nvSpPr>
          <p:cNvPr id="110" name="Google Shape;110;p6:notes">
            <a:extLst>
              <a:ext uri="{FF2B5EF4-FFF2-40B4-BE49-F238E27FC236}">
                <a16:creationId xmlns:a16="http://schemas.microsoft.com/office/drawing/2014/main" id="{458A5E03-C8DC-4F3B-9039-7FAE8E217D4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3FB31191-F4D3-C563-9B4E-8C8D063448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34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43FDD03E-1FC2-A743-C798-328166EBDB4F}"/>
            </a:ext>
          </a:extLst>
        </p:cNvPr>
        <p:cNvGrpSpPr/>
        <p:nvPr/>
      </p:nvGrpSpPr>
      <p:grpSpPr>
        <a:xfrm>
          <a:off x="0" y="0"/>
          <a:ext cx="0" cy="0"/>
          <a:chOff x="0" y="0"/>
          <a:chExt cx="0" cy="0"/>
        </a:xfrm>
      </p:grpSpPr>
      <p:sp>
        <p:nvSpPr>
          <p:cNvPr id="110" name="Google Shape;110;p6:notes">
            <a:extLst>
              <a:ext uri="{FF2B5EF4-FFF2-40B4-BE49-F238E27FC236}">
                <a16:creationId xmlns:a16="http://schemas.microsoft.com/office/drawing/2014/main" id="{B0A1801E-C6C6-6559-ECDB-73F2C941240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28C2954A-8A26-25EA-EC0D-0C8B8E6898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092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17EDAB1B-D835-87F8-3ABA-23EA2BD98851}"/>
            </a:ext>
          </a:extLst>
        </p:cNvPr>
        <p:cNvGrpSpPr/>
        <p:nvPr/>
      </p:nvGrpSpPr>
      <p:grpSpPr>
        <a:xfrm>
          <a:off x="0" y="0"/>
          <a:ext cx="0" cy="0"/>
          <a:chOff x="0" y="0"/>
          <a:chExt cx="0" cy="0"/>
        </a:xfrm>
      </p:grpSpPr>
      <p:sp>
        <p:nvSpPr>
          <p:cNvPr id="110" name="Google Shape;110;p6:notes">
            <a:extLst>
              <a:ext uri="{FF2B5EF4-FFF2-40B4-BE49-F238E27FC236}">
                <a16:creationId xmlns:a16="http://schemas.microsoft.com/office/drawing/2014/main" id="{1E51846F-0626-F5C3-FDC3-DDAB140584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a:extLst>
              <a:ext uri="{FF2B5EF4-FFF2-40B4-BE49-F238E27FC236}">
                <a16:creationId xmlns:a16="http://schemas.microsoft.com/office/drawing/2014/main" id="{E36DB818-8839-C3BE-EBB0-DB11983885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40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8545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932661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09181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2824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318873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92241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18067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157940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349577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g1c912551c5c_0_59"/>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1c912551c5c_0_5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95415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82424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36444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54952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21068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444468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3705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27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987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1/19/24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170603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94C8FE-989B-4466-4A3B-76F48BA3DBB8}"/>
              </a:ext>
            </a:extLst>
          </p:cNvPr>
          <p:cNvSpPr txBox="1"/>
          <p:nvPr/>
        </p:nvSpPr>
        <p:spPr>
          <a:xfrm>
            <a:off x="6688309" y="1343531"/>
            <a:ext cx="5744195" cy="1938992"/>
          </a:xfrm>
          <a:prstGeom prst="rect">
            <a:avLst/>
          </a:prstGeom>
          <a:noFill/>
        </p:spPr>
        <p:txBody>
          <a:bodyPr wrap="square">
            <a:spAutoFit/>
          </a:bodyPr>
          <a:lstStyle/>
          <a:p>
            <a:pPr algn="ctr"/>
            <a:r>
              <a:rPr lang="en-IN" sz="4000" b="1" dirty="0">
                <a:effectLst>
                  <a:outerShdw blurRad="38100" dist="38100" dir="2700000" algn="tl">
                    <a:srgbClr val="000000">
                      <a:alpha val="43137"/>
                    </a:srgbClr>
                  </a:outerShdw>
                </a:effectLst>
              </a:rPr>
              <a:t>Book Recommendation System</a:t>
            </a:r>
          </a:p>
        </p:txBody>
      </p:sp>
      <p:cxnSp>
        <p:nvCxnSpPr>
          <p:cNvPr id="7" name="Straight Connector 6">
            <a:extLst>
              <a:ext uri="{FF2B5EF4-FFF2-40B4-BE49-F238E27FC236}">
                <a16:creationId xmlns:a16="http://schemas.microsoft.com/office/drawing/2014/main" id="{8A19F62C-7578-6ECE-1DB8-132A8203A002}"/>
              </a:ext>
            </a:extLst>
          </p:cNvPr>
          <p:cNvCxnSpPr>
            <a:cxnSpLocks/>
          </p:cNvCxnSpPr>
          <p:nvPr/>
        </p:nvCxnSpPr>
        <p:spPr>
          <a:xfrm>
            <a:off x="7056356" y="3331576"/>
            <a:ext cx="440947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B34925-05D3-433C-E8B8-600A89C8BFAF}"/>
              </a:ext>
            </a:extLst>
          </p:cNvPr>
          <p:cNvSpPr txBox="1"/>
          <p:nvPr/>
        </p:nvSpPr>
        <p:spPr>
          <a:xfrm>
            <a:off x="8435086" y="3465478"/>
            <a:ext cx="2408429" cy="584775"/>
          </a:xfrm>
          <a:prstGeom prst="rect">
            <a:avLst/>
          </a:prstGeom>
          <a:noFill/>
        </p:spPr>
        <p:txBody>
          <a:bodyPr wrap="square">
            <a:spAutoFit/>
          </a:bodyPr>
          <a:lstStyle/>
          <a:p>
            <a:r>
              <a:rPr lang="en-IN" sz="3200" dirty="0">
                <a:effectLst>
                  <a:outerShdw blurRad="38100" dist="38100" dir="2700000" algn="tl">
                    <a:srgbClr val="000000">
                      <a:alpha val="43137"/>
                    </a:srgbClr>
                  </a:outerShdw>
                </a:effectLst>
                <a:latin typeface="Bookman Old Style"/>
                <a:sym typeface="Bookman Old Style"/>
              </a:rPr>
              <a:t>Group-2</a:t>
            </a:r>
          </a:p>
        </p:txBody>
      </p:sp>
      <p:sp>
        <p:nvSpPr>
          <p:cNvPr id="10" name="TextBox 9">
            <a:extLst>
              <a:ext uri="{FF2B5EF4-FFF2-40B4-BE49-F238E27FC236}">
                <a16:creationId xmlns:a16="http://schemas.microsoft.com/office/drawing/2014/main" id="{68A1846B-06C8-2D19-D7B3-4816D957CA04}"/>
              </a:ext>
            </a:extLst>
          </p:cNvPr>
          <p:cNvSpPr txBox="1"/>
          <p:nvPr/>
        </p:nvSpPr>
        <p:spPr>
          <a:xfrm>
            <a:off x="7056356" y="4416178"/>
            <a:ext cx="2677392" cy="830997"/>
          </a:xfrm>
          <a:prstGeom prst="rect">
            <a:avLst/>
          </a:prstGeom>
          <a:noFill/>
        </p:spPr>
        <p:txBody>
          <a:bodyPr wrap="square">
            <a:spAutoFit/>
          </a:bodyPr>
          <a:lstStyle/>
          <a:p>
            <a:pPr marL="285750" indent="-285750">
              <a:buFont typeface="Arial" panose="020B0604020202020204" pitchFamily="34" charset="0"/>
              <a:buChar char="•"/>
            </a:pPr>
            <a:endParaRPr lang="en-IN" sz="1600" dirty="0">
              <a:latin typeface="Bookman Old Style"/>
              <a:sym typeface="Bookman Old Style"/>
            </a:endParaRPr>
          </a:p>
          <a:p>
            <a:pPr marL="285750" indent="-285750">
              <a:buFont typeface="Arial" panose="020B0604020202020204" pitchFamily="34" charset="0"/>
              <a:buChar char="•"/>
            </a:pPr>
            <a:endParaRPr lang="en-IN" sz="1600" dirty="0">
              <a:latin typeface="Bookman Old Style"/>
              <a:sym typeface="Bookman Old Style"/>
            </a:endParaRPr>
          </a:p>
          <a:p>
            <a:pPr marL="285750" indent="-285750">
              <a:buFont typeface="Arial" panose="020B0604020202020204" pitchFamily="34" charset="0"/>
              <a:buChar char="•"/>
            </a:pPr>
            <a:endParaRPr lang="en-IN" sz="1600" dirty="0">
              <a:latin typeface="Bookman Old Style"/>
              <a:sym typeface="Bookman Old Style"/>
            </a:endParaRPr>
          </a:p>
        </p:txBody>
      </p:sp>
      <p:pic>
        <p:nvPicPr>
          <p:cNvPr id="14" name="Picture 13" descr="A stack of books on a white background&#10;&#10;Description automatically generated">
            <a:extLst>
              <a:ext uri="{FF2B5EF4-FFF2-40B4-BE49-F238E27FC236}">
                <a16:creationId xmlns:a16="http://schemas.microsoft.com/office/drawing/2014/main" id="{4F888B75-B0FA-F425-EFA2-1E2BD9B057FC}"/>
              </a:ext>
            </a:extLst>
          </p:cNvPr>
          <p:cNvPicPr>
            <a:picLocks noChangeAspect="1"/>
          </p:cNvPicPr>
          <p:nvPr/>
        </p:nvPicPr>
        <p:blipFill>
          <a:blip r:embed="rId2"/>
          <a:stretch>
            <a:fillRect/>
          </a:stretch>
        </p:blipFill>
        <p:spPr>
          <a:xfrm>
            <a:off x="0" y="-1"/>
            <a:ext cx="6688309" cy="6858001"/>
          </a:xfrm>
          <a:prstGeom prst="rect">
            <a:avLst/>
          </a:prstGeom>
        </p:spPr>
      </p:pic>
      <p:sp>
        <p:nvSpPr>
          <p:cNvPr id="2" name="TextBox 1">
            <a:extLst>
              <a:ext uri="{FF2B5EF4-FFF2-40B4-BE49-F238E27FC236}">
                <a16:creationId xmlns:a16="http://schemas.microsoft.com/office/drawing/2014/main" id="{A6ABF9F3-EA48-9BCB-8EC7-B59D61284299}"/>
              </a:ext>
            </a:extLst>
          </p:cNvPr>
          <p:cNvSpPr txBox="1"/>
          <p:nvPr/>
        </p:nvSpPr>
        <p:spPr>
          <a:xfrm>
            <a:off x="7208756" y="4568578"/>
            <a:ext cx="2677392" cy="1077218"/>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Bookman Old Style"/>
                <a:sym typeface="Bookman Old Style"/>
              </a:rPr>
              <a:t>Pavan Kumar Sahu</a:t>
            </a:r>
          </a:p>
          <a:p>
            <a:pPr marL="285750" indent="-285750">
              <a:buFont typeface="Arial" panose="020B0604020202020204" pitchFamily="34" charset="0"/>
              <a:buChar char="•"/>
            </a:pPr>
            <a:r>
              <a:rPr lang="en-IN" sz="1600" dirty="0">
                <a:latin typeface="Bookman Old Style"/>
                <a:sym typeface="Bookman Old Style"/>
              </a:rPr>
              <a:t>Sinduja T                 </a:t>
            </a:r>
          </a:p>
          <a:p>
            <a:pPr marL="285750" indent="-285750">
              <a:buFont typeface="Arial" panose="020B0604020202020204" pitchFamily="34" charset="0"/>
              <a:buChar char="•"/>
            </a:pPr>
            <a:r>
              <a:rPr lang="en-IN" sz="1600" dirty="0">
                <a:latin typeface="Bookman Old Style"/>
                <a:sym typeface="Bookman Old Style"/>
              </a:rPr>
              <a:t>Rugved Chaudhari</a:t>
            </a:r>
          </a:p>
          <a:p>
            <a:pPr marL="285750" indent="-285750">
              <a:buFont typeface="Arial" panose="020B0604020202020204" pitchFamily="34" charset="0"/>
              <a:buChar char="•"/>
            </a:pPr>
            <a:r>
              <a:rPr lang="en-IN" sz="1600" dirty="0">
                <a:latin typeface="Bookman Old Style"/>
                <a:sym typeface="Bookman Old Style"/>
              </a:rPr>
              <a:t>Azim Khan </a:t>
            </a:r>
          </a:p>
        </p:txBody>
      </p:sp>
      <p:sp>
        <p:nvSpPr>
          <p:cNvPr id="5" name="TextBox 4">
            <a:extLst>
              <a:ext uri="{FF2B5EF4-FFF2-40B4-BE49-F238E27FC236}">
                <a16:creationId xmlns:a16="http://schemas.microsoft.com/office/drawing/2014/main" id="{E2962C8F-60FB-1174-EB62-FBF8BE426649}"/>
              </a:ext>
            </a:extLst>
          </p:cNvPr>
          <p:cNvSpPr txBox="1"/>
          <p:nvPr/>
        </p:nvSpPr>
        <p:spPr>
          <a:xfrm>
            <a:off x="9624647" y="4568578"/>
            <a:ext cx="2567353" cy="830997"/>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Bookman Old Style"/>
                <a:sym typeface="Bookman Old Style"/>
              </a:rPr>
              <a:t>Neeraj Kumar N.M           </a:t>
            </a:r>
          </a:p>
          <a:p>
            <a:pPr marL="285750" indent="-285750">
              <a:buFont typeface="Arial" panose="020B0604020202020204" pitchFamily="34" charset="0"/>
              <a:buChar char="•"/>
            </a:pPr>
            <a:r>
              <a:rPr lang="en-IN" sz="1600" dirty="0">
                <a:latin typeface="Bookman Old Style"/>
                <a:sym typeface="Bookman Old Style"/>
              </a:rPr>
              <a:t>Krishna Nayak</a:t>
            </a:r>
          </a:p>
          <a:p>
            <a:pPr marL="285750" indent="-285750">
              <a:buFont typeface="Arial" panose="020B0604020202020204" pitchFamily="34" charset="0"/>
              <a:buChar char="•"/>
            </a:pPr>
            <a:r>
              <a:rPr lang="en-IN" sz="1600" dirty="0">
                <a:latin typeface="Bookman Old Style"/>
                <a:sym typeface="Bookman Old Style"/>
              </a:rPr>
              <a:t>Vaibhavi Jagtap</a:t>
            </a:r>
          </a:p>
        </p:txBody>
      </p:sp>
    </p:spTree>
    <p:extLst>
      <p:ext uri="{BB962C8B-B14F-4D97-AF65-F5344CB8AC3E}">
        <p14:creationId xmlns:p14="http://schemas.microsoft.com/office/powerpoint/2010/main" val="425633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FD230175-27FF-9A51-2FF8-A193B0073A2C}"/>
            </a:ext>
          </a:extLst>
        </p:cNvPr>
        <p:cNvGrpSpPr/>
        <p:nvPr/>
      </p:nvGrpSpPr>
      <p:grpSpPr>
        <a:xfrm>
          <a:off x="0" y="0"/>
          <a:ext cx="0" cy="0"/>
          <a:chOff x="0" y="0"/>
          <a:chExt cx="0" cy="0"/>
        </a:xfrm>
      </p:grpSpPr>
      <p:sp>
        <p:nvSpPr>
          <p:cNvPr id="114" name="Google Shape;114;p6">
            <a:extLst>
              <a:ext uri="{FF2B5EF4-FFF2-40B4-BE49-F238E27FC236}">
                <a16:creationId xmlns:a16="http://schemas.microsoft.com/office/drawing/2014/main" id="{5540EB89-B002-B995-27C7-81D43B15AE0F}"/>
              </a:ext>
            </a:extLst>
          </p:cNvPr>
          <p:cNvSpPr txBox="1"/>
          <p:nvPr/>
        </p:nvSpPr>
        <p:spPr>
          <a:xfrm>
            <a:off x="1194677" y="5994653"/>
            <a:ext cx="9653787"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these are the top 10 </a:t>
            </a:r>
            <a:r>
              <a:rPr lang="en-IN" sz="1800" dirty="0">
                <a:latin typeface="+mj-lt"/>
                <a:ea typeface="Consolas"/>
                <a:cs typeface="Consolas"/>
                <a:sym typeface="Consolas"/>
              </a:rPr>
              <a:t>Rated Books by the Users</a:t>
            </a:r>
            <a:r>
              <a:rPr lang="en-IN" sz="1800" dirty="0">
                <a:solidFill>
                  <a:schemeClr val="dk1"/>
                </a:solidFill>
                <a:latin typeface="+mj-lt"/>
                <a:ea typeface="Consolas"/>
                <a:cs typeface="Consolas"/>
                <a:sym typeface="Consolas"/>
              </a:rPr>
              <a:t> .</a:t>
            </a:r>
            <a:endParaRPr dirty="0">
              <a:latin typeface="+mj-lt"/>
            </a:endParaRPr>
          </a:p>
        </p:txBody>
      </p:sp>
      <p:sp>
        <p:nvSpPr>
          <p:cNvPr id="3" name="TextBox 2">
            <a:extLst>
              <a:ext uri="{FF2B5EF4-FFF2-40B4-BE49-F238E27FC236}">
                <a16:creationId xmlns:a16="http://schemas.microsoft.com/office/drawing/2014/main" id="{2E374C70-4BBC-6174-4FDA-418947BAB15F}"/>
              </a:ext>
            </a:extLst>
          </p:cNvPr>
          <p:cNvSpPr txBox="1"/>
          <p:nvPr/>
        </p:nvSpPr>
        <p:spPr>
          <a:xfrm>
            <a:off x="-1023698" y="591647"/>
            <a:ext cx="9653787" cy="1077218"/>
          </a:xfrm>
          <a:prstGeom prst="rect">
            <a:avLst/>
          </a:prstGeom>
          <a:noFill/>
        </p:spPr>
        <p:txBody>
          <a:bodyPr wrap="square">
            <a:spAutoFit/>
          </a:bodyPr>
          <a:lstStyle/>
          <a:p>
            <a:pPr algn="ctr">
              <a:buClr>
                <a:schemeClr val="dk1"/>
              </a:buClr>
              <a:buSzPts val="1600"/>
            </a:pPr>
            <a:r>
              <a:rPr lang="en-IN" sz="3200" b="1" u="sng" dirty="0">
                <a:solidFill>
                  <a:schemeClr val="dk1"/>
                </a:solidFill>
                <a:latin typeface="Times New Roman" panose="02020603050405020304" pitchFamily="18" charset="0"/>
                <a:ea typeface="Libre Franklin"/>
                <a:cs typeface="Times New Roman" panose="02020603050405020304" pitchFamily="18" charset="0"/>
                <a:sym typeface="Libre Franklin"/>
              </a:rPr>
              <a:t>Exploratory Data Analysis : </a:t>
            </a:r>
            <a:endParaRPr lang="en-IN" sz="3200" b="1" u="sng"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spcBef>
                <a:spcPts val="0"/>
              </a:spcBef>
              <a:spcAft>
                <a:spcPts val="0"/>
              </a:spcAft>
              <a:buClr>
                <a:schemeClr val="dk1"/>
              </a:buClr>
              <a:buSzPts val="1600"/>
              <a:buFont typeface="Libre Franklin"/>
              <a:buNone/>
            </a:pPr>
            <a:endParaRPr lang="en-IN" sz="3200" u="sng" dirty="0">
              <a:solidFill>
                <a:schemeClr val="dk1"/>
              </a:solidFill>
              <a:latin typeface="Times New Roman" panose="02020603050405020304" pitchFamily="18" charset="0"/>
              <a:cs typeface="Times New Roman" panose="02020603050405020304" pitchFamily="18" charset="0"/>
              <a:sym typeface="Arial"/>
            </a:endParaRPr>
          </a:p>
        </p:txBody>
      </p:sp>
      <p:pic>
        <p:nvPicPr>
          <p:cNvPr id="4" name="Picture 3" descr="A close-up of a graph&#10;&#10;Description automatically generated">
            <a:extLst>
              <a:ext uri="{FF2B5EF4-FFF2-40B4-BE49-F238E27FC236}">
                <a16:creationId xmlns:a16="http://schemas.microsoft.com/office/drawing/2014/main" id="{5AF75987-694F-CC4B-C238-D7175777BE37}"/>
              </a:ext>
            </a:extLst>
          </p:cNvPr>
          <p:cNvPicPr>
            <a:picLocks noChangeAspect="1"/>
          </p:cNvPicPr>
          <p:nvPr/>
        </p:nvPicPr>
        <p:blipFill>
          <a:blip r:embed="rId3"/>
          <a:stretch>
            <a:fillRect/>
          </a:stretch>
        </p:blipFill>
        <p:spPr>
          <a:xfrm>
            <a:off x="1194677" y="1859196"/>
            <a:ext cx="10182159" cy="3776060"/>
          </a:xfrm>
          <a:prstGeom prst="rect">
            <a:avLst/>
          </a:prstGeom>
        </p:spPr>
      </p:pic>
    </p:spTree>
    <p:extLst>
      <p:ext uri="{BB962C8B-B14F-4D97-AF65-F5344CB8AC3E}">
        <p14:creationId xmlns:p14="http://schemas.microsoft.com/office/powerpoint/2010/main" val="289899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467B1F28-7FA8-B568-1D28-E3CA9E85324D}"/>
            </a:ext>
          </a:extLst>
        </p:cNvPr>
        <p:cNvGrpSpPr/>
        <p:nvPr/>
      </p:nvGrpSpPr>
      <p:grpSpPr>
        <a:xfrm>
          <a:off x="0" y="0"/>
          <a:ext cx="0" cy="0"/>
          <a:chOff x="0" y="0"/>
          <a:chExt cx="0" cy="0"/>
        </a:xfrm>
      </p:grpSpPr>
      <p:sp>
        <p:nvSpPr>
          <p:cNvPr id="114" name="Google Shape;114;p6">
            <a:extLst>
              <a:ext uri="{FF2B5EF4-FFF2-40B4-BE49-F238E27FC236}">
                <a16:creationId xmlns:a16="http://schemas.microsoft.com/office/drawing/2014/main" id="{0295FAB1-E2C9-5253-D9A7-36D54EB3F611}"/>
              </a:ext>
            </a:extLst>
          </p:cNvPr>
          <p:cNvSpPr txBox="1"/>
          <p:nvPr/>
        </p:nvSpPr>
        <p:spPr>
          <a:xfrm>
            <a:off x="1194677" y="5994653"/>
            <a:ext cx="9653787"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these are the top 10 </a:t>
            </a:r>
            <a:r>
              <a:rPr lang="en-IN" sz="1800" dirty="0">
                <a:latin typeface="+mj-lt"/>
                <a:ea typeface="Consolas"/>
                <a:cs typeface="Consolas"/>
                <a:sym typeface="Consolas"/>
              </a:rPr>
              <a:t>Rated Authors by the Users</a:t>
            </a:r>
            <a:r>
              <a:rPr lang="en-IN" sz="1800" dirty="0">
                <a:solidFill>
                  <a:schemeClr val="dk1"/>
                </a:solidFill>
                <a:latin typeface="+mj-lt"/>
                <a:ea typeface="Consolas"/>
                <a:cs typeface="Consolas"/>
                <a:sym typeface="Consolas"/>
              </a:rPr>
              <a:t> .</a:t>
            </a:r>
            <a:endParaRPr dirty="0">
              <a:latin typeface="+mj-lt"/>
            </a:endParaRPr>
          </a:p>
        </p:txBody>
      </p:sp>
      <p:sp>
        <p:nvSpPr>
          <p:cNvPr id="3" name="TextBox 2">
            <a:extLst>
              <a:ext uri="{FF2B5EF4-FFF2-40B4-BE49-F238E27FC236}">
                <a16:creationId xmlns:a16="http://schemas.microsoft.com/office/drawing/2014/main" id="{8B7BED6C-B51C-FEF6-66AF-EA9358760A3C}"/>
              </a:ext>
            </a:extLst>
          </p:cNvPr>
          <p:cNvSpPr txBox="1"/>
          <p:nvPr/>
        </p:nvSpPr>
        <p:spPr>
          <a:xfrm>
            <a:off x="773206" y="668822"/>
            <a:ext cx="6096000" cy="584775"/>
          </a:xfrm>
          <a:prstGeom prst="rect">
            <a:avLst/>
          </a:prstGeom>
          <a:noFill/>
        </p:spPr>
        <p:txBody>
          <a:bodyPr wrap="square">
            <a:spAutoFit/>
          </a:bodyPr>
          <a:lstStyle/>
          <a:p>
            <a:pPr marL="0" marR="0" lvl="0" indent="0" algn="ctr" rtl="0">
              <a:spcBef>
                <a:spcPts val="0"/>
              </a:spcBef>
              <a:spcAft>
                <a:spcPts val="0"/>
              </a:spcAft>
              <a:buClr>
                <a:schemeClr val="dk1"/>
              </a:buClr>
              <a:buSzPts val="1600"/>
              <a:buFont typeface="Libre Franklin"/>
              <a:buNone/>
            </a:pPr>
            <a:r>
              <a:rPr lang="en-IN" sz="3200" b="1" u="sng" dirty="0">
                <a:solidFill>
                  <a:schemeClr val="dk1"/>
                </a:solidFill>
                <a:latin typeface="Times New Roman" panose="02020603050405020304" pitchFamily="18" charset="0"/>
                <a:ea typeface="Libre Franklin"/>
                <a:cs typeface="Times New Roman" panose="02020603050405020304" pitchFamily="18" charset="0"/>
                <a:sym typeface="Libre Franklin"/>
              </a:rPr>
              <a:t>Exploratory Data Analysis : </a:t>
            </a:r>
            <a:endParaRPr lang="en-IN" sz="3200" b="1" u="sng" dirty="0">
              <a:solidFill>
                <a:schemeClr val="dk1"/>
              </a:solidFill>
              <a:latin typeface="Times New Roman" panose="02020603050405020304" pitchFamily="18" charset="0"/>
              <a:cs typeface="Times New Roman" panose="02020603050405020304" pitchFamily="18" charset="0"/>
              <a:sym typeface="Arial"/>
            </a:endParaRPr>
          </a:p>
        </p:txBody>
      </p:sp>
      <p:pic>
        <p:nvPicPr>
          <p:cNvPr id="5" name="Picture 4" descr="A chart of a book rating&#10;&#10;Description automatically generated with medium confidence">
            <a:extLst>
              <a:ext uri="{FF2B5EF4-FFF2-40B4-BE49-F238E27FC236}">
                <a16:creationId xmlns:a16="http://schemas.microsoft.com/office/drawing/2014/main" id="{393A38CB-E2E9-02C5-5D90-3B80654CE23B}"/>
              </a:ext>
            </a:extLst>
          </p:cNvPr>
          <p:cNvPicPr>
            <a:picLocks noChangeAspect="1"/>
          </p:cNvPicPr>
          <p:nvPr/>
        </p:nvPicPr>
        <p:blipFill>
          <a:blip r:embed="rId3"/>
          <a:stretch>
            <a:fillRect/>
          </a:stretch>
        </p:blipFill>
        <p:spPr>
          <a:xfrm>
            <a:off x="1194677" y="1424195"/>
            <a:ext cx="9653787" cy="4461416"/>
          </a:xfrm>
          <a:prstGeom prst="rect">
            <a:avLst/>
          </a:prstGeom>
        </p:spPr>
      </p:pic>
    </p:spTree>
    <p:extLst>
      <p:ext uri="{BB962C8B-B14F-4D97-AF65-F5344CB8AC3E}">
        <p14:creationId xmlns:p14="http://schemas.microsoft.com/office/powerpoint/2010/main" val="413766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1B610-86FA-3BB2-C3A7-E8C60392E628}"/>
              </a:ext>
            </a:extLst>
          </p:cNvPr>
          <p:cNvSpPr txBox="1"/>
          <p:nvPr/>
        </p:nvSpPr>
        <p:spPr>
          <a:xfrm>
            <a:off x="1116419" y="659218"/>
            <a:ext cx="8888818" cy="584775"/>
          </a:xfrm>
          <a:prstGeom prst="rect">
            <a:avLst/>
          </a:prstGeom>
          <a:noFill/>
        </p:spPr>
        <p:txBody>
          <a:bodyPr wrap="square" rtlCol="0">
            <a:spAutoFit/>
          </a:bodyPr>
          <a:lstStyle/>
          <a:p>
            <a:r>
              <a:rPr lang="en-IN" sz="3200" b="1" i="0" u="sng" dirty="0">
                <a:solidFill>
                  <a:srgbClr val="212121"/>
                </a:solidFill>
                <a:effectLst/>
                <a:latin typeface="Times New Roman" panose="02020603050405020304" pitchFamily="18" charset="0"/>
                <a:cs typeface="Times New Roman" panose="02020603050405020304" pitchFamily="18" charset="0"/>
              </a:rPr>
              <a:t>Popularity based recommendation system :</a:t>
            </a:r>
          </a:p>
        </p:txBody>
      </p:sp>
      <p:pic>
        <p:nvPicPr>
          <p:cNvPr id="4" name="Picture 3" descr="A screenshot of a computer&#10;&#10;Description automatically generated">
            <a:extLst>
              <a:ext uri="{FF2B5EF4-FFF2-40B4-BE49-F238E27FC236}">
                <a16:creationId xmlns:a16="http://schemas.microsoft.com/office/drawing/2014/main" id="{01DC1435-5F5B-5696-7C01-2E65223A674E}"/>
              </a:ext>
            </a:extLst>
          </p:cNvPr>
          <p:cNvPicPr>
            <a:picLocks noChangeAspect="1"/>
          </p:cNvPicPr>
          <p:nvPr/>
        </p:nvPicPr>
        <p:blipFill>
          <a:blip r:embed="rId2"/>
          <a:stretch>
            <a:fillRect/>
          </a:stretch>
        </p:blipFill>
        <p:spPr>
          <a:xfrm>
            <a:off x="1116418" y="1566200"/>
            <a:ext cx="9930809" cy="178305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CD31741-CCA8-A3E5-6BF0-88A2ECEB406C}"/>
              </a:ext>
            </a:extLst>
          </p:cNvPr>
          <p:cNvPicPr>
            <a:picLocks noChangeAspect="1"/>
          </p:cNvPicPr>
          <p:nvPr/>
        </p:nvPicPr>
        <p:blipFill>
          <a:blip r:embed="rId3"/>
          <a:stretch>
            <a:fillRect/>
          </a:stretch>
        </p:blipFill>
        <p:spPr>
          <a:xfrm>
            <a:off x="1130595" y="4317425"/>
            <a:ext cx="9930809" cy="1948750"/>
          </a:xfrm>
          <a:prstGeom prst="rect">
            <a:avLst/>
          </a:prstGeom>
        </p:spPr>
      </p:pic>
      <p:sp>
        <p:nvSpPr>
          <p:cNvPr id="7" name="TextBox 6">
            <a:extLst>
              <a:ext uri="{FF2B5EF4-FFF2-40B4-BE49-F238E27FC236}">
                <a16:creationId xmlns:a16="http://schemas.microsoft.com/office/drawing/2014/main" id="{2016B9C5-B1B9-5988-9529-022398F942FA}"/>
              </a:ext>
            </a:extLst>
          </p:cNvPr>
          <p:cNvSpPr txBox="1"/>
          <p:nvPr/>
        </p:nvSpPr>
        <p:spPr>
          <a:xfrm>
            <a:off x="1228725" y="3609907"/>
            <a:ext cx="7015163" cy="307777"/>
          </a:xfrm>
          <a:prstGeom prst="rect">
            <a:avLst/>
          </a:prstGeom>
          <a:noFill/>
        </p:spPr>
        <p:txBody>
          <a:bodyPr wrap="square" rtlCol="0">
            <a:spAutoFit/>
          </a:bodyPr>
          <a:lstStyle/>
          <a:p>
            <a:r>
              <a:rPr lang="en-US" dirty="0"/>
              <a:t>These are the top 5 Books Based on Popularity Based Recommendation System.</a:t>
            </a:r>
          </a:p>
        </p:txBody>
      </p:sp>
    </p:spTree>
    <p:extLst>
      <p:ext uri="{BB962C8B-B14F-4D97-AF65-F5344CB8AC3E}">
        <p14:creationId xmlns:p14="http://schemas.microsoft.com/office/powerpoint/2010/main" val="417152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776F7-AB74-CAEF-589D-FC3968DBEF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3C70AF-E866-64B0-88D2-44EB53E33FCE}"/>
              </a:ext>
            </a:extLst>
          </p:cNvPr>
          <p:cNvSpPr txBox="1"/>
          <p:nvPr/>
        </p:nvSpPr>
        <p:spPr>
          <a:xfrm>
            <a:off x="1116419" y="659218"/>
            <a:ext cx="10513606" cy="584775"/>
          </a:xfrm>
          <a:prstGeom prst="rect">
            <a:avLst/>
          </a:prstGeom>
          <a:noFill/>
        </p:spPr>
        <p:txBody>
          <a:bodyPr wrap="square" rtlCol="0">
            <a:spAutoFit/>
          </a:bodyPr>
          <a:lstStyle/>
          <a:p>
            <a:r>
              <a:rPr lang="en-IN" sz="3200" b="1" i="0" u="sng" dirty="0">
                <a:solidFill>
                  <a:srgbClr val="212121"/>
                </a:solidFill>
                <a:effectLst/>
                <a:latin typeface="Times New Roman" panose="02020603050405020304" pitchFamily="18" charset="0"/>
                <a:cs typeface="Times New Roman" panose="02020603050405020304" pitchFamily="18" charset="0"/>
              </a:rPr>
              <a:t>Collaborative Filtering based recommendation system :</a:t>
            </a:r>
          </a:p>
        </p:txBody>
      </p:sp>
      <p:sp>
        <p:nvSpPr>
          <p:cNvPr id="7" name="TextBox 6">
            <a:extLst>
              <a:ext uri="{FF2B5EF4-FFF2-40B4-BE49-F238E27FC236}">
                <a16:creationId xmlns:a16="http://schemas.microsoft.com/office/drawing/2014/main" id="{583E1047-D60B-8534-3206-0B9A32641DC1}"/>
              </a:ext>
            </a:extLst>
          </p:cNvPr>
          <p:cNvSpPr txBox="1"/>
          <p:nvPr/>
        </p:nvSpPr>
        <p:spPr>
          <a:xfrm>
            <a:off x="1130595" y="3752782"/>
            <a:ext cx="10499430" cy="307777"/>
          </a:xfrm>
          <a:prstGeom prst="rect">
            <a:avLst/>
          </a:prstGeom>
          <a:noFill/>
        </p:spPr>
        <p:txBody>
          <a:bodyPr wrap="square" rtlCol="0">
            <a:spAutoFit/>
          </a:bodyPr>
          <a:lstStyle/>
          <a:p>
            <a:r>
              <a:rPr lang="en-US" dirty="0"/>
              <a:t>These are the individual reviews given by the users to the Books Based on Collaborative Filtering Based Recommendation System.</a:t>
            </a:r>
          </a:p>
        </p:txBody>
      </p:sp>
      <p:pic>
        <p:nvPicPr>
          <p:cNvPr id="5" name="Picture 4" descr="A screenshot of a computer code&#10;&#10;Description automatically generated">
            <a:extLst>
              <a:ext uri="{FF2B5EF4-FFF2-40B4-BE49-F238E27FC236}">
                <a16:creationId xmlns:a16="http://schemas.microsoft.com/office/drawing/2014/main" id="{E40CAE37-EB7E-09BE-D867-001DDC21C0E5}"/>
              </a:ext>
            </a:extLst>
          </p:cNvPr>
          <p:cNvPicPr>
            <a:picLocks noChangeAspect="1"/>
          </p:cNvPicPr>
          <p:nvPr/>
        </p:nvPicPr>
        <p:blipFill>
          <a:blip r:embed="rId2"/>
          <a:stretch>
            <a:fillRect/>
          </a:stretch>
        </p:blipFill>
        <p:spPr>
          <a:xfrm>
            <a:off x="1130594" y="1547167"/>
            <a:ext cx="10142243" cy="1948749"/>
          </a:xfrm>
          <a:prstGeom prst="rect">
            <a:avLst/>
          </a:prstGeom>
        </p:spPr>
      </p:pic>
      <p:pic>
        <p:nvPicPr>
          <p:cNvPr id="9" name="Picture 8" descr="A screenshot of a table&#10;&#10;Description automatically generated">
            <a:extLst>
              <a:ext uri="{FF2B5EF4-FFF2-40B4-BE49-F238E27FC236}">
                <a16:creationId xmlns:a16="http://schemas.microsoft.com/office/drawing/2014/main" id="{F24DCD78-8FE1-85F0-6A3F-1312B019CC86}"/>
              </a:ext>
            </a:extLst>
          </p:cNvPr>
          <p:cNvPicPr>
            <a:picLocks noChangeAspect="1"/>
          </p:cNvPicPr>
          <p:nvPr/>
        </p:nvPicPr>
        <p:blipFill>
          <a:blip r:embed="rId3"/>
          <a:stretch>
            <a:fillRect/>
          </a:stretch>
        </p:blipFill>
        <p:spPr>
          <a:xfrm>
            <a:off x="1243012" y="4250034"/>
            <a:ext cx="10029825" cy="1948748"/>
          </a:xfrm>
          <a:prstGeom prst="rect">
            <a:avLst/>
          </a:prstGeom>
        </p:spPr>
      </p:pic>
    </p:spTree>
    <p:extLst>
      <p:ext uri="{BB962C8B-B14F-4D97-AF65-F5344CB8AC3E}">
        <p14:creationId xmlns:p14="http://schemas.microsoft.com/office/powerpoint/2010/main" val="161326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398052-E698-BF82-1DAA-80104B74A4D6}"/>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66B3E6-5DCA-BCA3-2D74-3690B1D5F29A}"/>
              </a:ext>
            </a:extLst>
          </p:cNvPr>
          <p:cNvSpPr txBox="1"/>
          <p:nvPr/>
        </p:nvSpPr>
        <p:spPr>
          <a:xfrm>
            <a:off x="1100138" y="1341711"/>
            <a:ext cx="9301162" cy="1015663"/>
          </a:xfrm>
          <a:prstGeom prst="rect">
            <a:avLst/>
          </a:prstGeom>
          <a:noFill/>
        </p:spPr>
        <p:txBody>
          <a:bodyPr wrap="square" rtlCol="0">
            <a:spAutoFit/>
          </a:bodyPr>
          <a:lstStyle/>
          <a:p>
            <a:r>
              <a:rPr lang="en-IN" sz="2000" dirty="0">
                <a:solidFill>
                  <a:srgbClr val="374151"/>
                </a:solidFill>
                <a:latin typeface="Times New Roman" panose="02020603050405020304" pitchFamily="18" charset="0"/>
                <a:cs typeface="Times New Roman" panose="02020603050405020304" pitchFamily="18" charset="0"/>
              </a:rPr>
              <a:t>D</a:t>
            </a:r>
            <a:r>
              <a:rPr lang="en-IN" sz="2000" b="0" i="0" dirty="0">
                <a:solidFill>
                  <a:srgbClr val="374151"/>
                </a:solidFill>
                <a:effectLst/>
                <a:latin typeface="Times New Roman" panose="02020603050405020304" pitchFamily="18" charset="0"/>
                <a:cs typeface="Times New Roman" panose="02020603050405020304" pitchFamily="18" charset="0"/>
              </a:rPr>
              <a:t>efining a function named </a:t>
            </a:r>
            <a:r>
              <a:rPr lang="en-IN" sz="2000" dirty="0">
                <a:latin typeface="Times New Roman" panose="02020603050405020304" pitchFamily="18" charset="0"/>
                <a:cs typeface="Times New Roman" panose="02020603050405020304" pitchFamily="18" charset="0"/>
              </a:rPr>
              <a:t>recommend</a:t>
            </a:r>
            <a:r>
              <a:rPr lang="en-IN" sz="2000" b="0" i="0" dirty="0">
                <a:solidFill>
                  <a:srgbClr val="374151"/>
                </a:solidFill>
                <a:effectLst/>
                <a:latin typeface="Times New Roman" panose="02020603050405020304" pitchFamily="18" charset="0"/>
                <a:cs typeface="Times New Roman" panose="02020603050405020304" pitchFamily="18" charset="0"/>
              </a:rPr>
              <a:t> that takes a </a:t>
            </a:r>
            <a:r>
              <a:rPr lang="en-IN" sz="2000" dirty="0" err="1">
                <a:latin typeface="Times New Roman" panose="02020603050405020304" pitchFamily="18" charset="0"/>
                <a:cs typeface="Times New Roman" panose="02020603050405020304" pitchFamily="18" charset="0"/>
              </a:rPr>
              <a:t>book_name</a:t>
            </a:r>
            <a:r>
              <a:rPr lang="en-IN" sz="2000" b="0" i="0" dirty="0">
                <a:solidFill>
                  <a:srgbClr val="374151"/>
                </a:solidFill>
                <a:effectLst/>
                <a:latin typeface="Times New Roman" panose="02020603050405020304" pitchFamily="18" charset="0"/>
                <a:cs typeface="Times New Roman" panose="02020603050405020304" pitchFamily="18" charset="0"/>
              </a:rPr>
              <a:t> as input and aims to recommend similar items based on cosine similarity scores.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9" name="Picture 8" descr="A screen shot of a computer code&#10;&#10;Description automatically generated">
            <a:extLst>
              <a:ext uri="{FF2B5EF4-FFF2-40B4-BE49-F238E27FC236}">
                <a16:creationId xmlns:a16="http://schemas.microsoft.com/office/drawing/2014/main" id="{649C8AE8-E693-2D8B-0A12-40537237AC3F}"/>
              </a:ext>
            </a:extLst>
          </p:cNvPr>
          <p:cNvPicPr>
            <a:picLocks noChangeAspect="1"/>
          </p:cNvPicPr>
          <p:nvPr/>
        </p:nvPicPr>
        <p:blipFill>
          <a:blip r:embed="rId2"/>
          <a:stretch>
            <a:fillRect/>
          </a:stretch>
        </p:blipFill>
        <p:spPr>
          <a:xfrm>
            <a:off x="1100138" y="2658725"/>
            <a:ext cx="8682037" cy="2869288"/>
          </a:xfrm>
          <a:prstGeom prst="rect">
            <a:avLst/>
          </a:prstGeom>
        </p:spPr>
      </p:pic>
    </p:spTree>
    <p:extLst>
      <p:ext uri="{BB962C8B-B14F-4D97-AF65-F5344CB8AC3E}">
        <p14:creationId xmlns:p14="http://schemas.microsoft.com/office/powerpoint/2010/main" val="31426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0263-2AF6-3976-E0C9-2E85E7B413B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9B13DCD-FAB6-4670-C1E2-53E0FA3E550C}"/>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A32A808-FC56-A2AE-49D1-8F7895AC43B3}"/>
              </a:ext>
            </a:extLst>
          </p:cNvPr>
          <p:cNvSpPr txBox="1"/>
          <p:nvPr/>
        </p:nvSpPr>
        <p:spPr>
          <a:xfrm>
            <a:off x="1073150" y="1616505"/>
            <a:ext cx="942975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Recommending a book using Recommend Function :</a:t>
            </a:r>
          </a:p>
        </p:txBody>
      </p:sp>
      <p:pic>
        <p:nvPicPr>
          <p:cNvPr id="6" name="Picture 5" descr="A screenshot of a computer&#10;&#10;Description automatically generated">
            <a:extLst>
              <a:ext uri="{FF2B5EF4-FFF2-40B4-BE49-F238E27FC236}">
                <a16:creationId xmlns:a16="http://schemas.microsoft.com/office/drawing/2014/main" id="{CABB057D-A0E1-1838-73AC-2E19C5AAE0B5}"/>
              </a:ext>
            </a:extLst>
          </p:cNvPr>
          <p:cNvPicPr>
            <a:picLocks noChangeAspect="1"/>
          </p:cNvPicPr>
          <p:nvPr/>
        </p:nvPicPr>
        <p:blipFill>
          <a:blip r:embed="rId2"/>
          <a:stretch>
            <a:fillRect/>
          </a:stretch>
        </p:blipFill>
        <p:spPr>
          <a:xfrm>
            <a:off x="1073150" y="2508250"/>
            <a:ext cx="7531100" cy="3213100"/>
          </a:xfrm>
          <a:prstGeom prst="rect">
            <a:avLst/>
          </a:prstGeom>
        </p:spPr>
      </p:pic>
    </p:spTree>
    <p:extLst>
      <p:ext uri="{BB962C8B-B14F-4D97-AF65-F5344CB8AC3E}">
        <p14:creationId xmlns:p14="http://schemas.microsoft.com/office/powerpoint/2010/main" val="287810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8DF0-D560-620C-2F4B-3E5DFE2F9E1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4C9937C-768F-880A-89A5-EBC8394BD707}"/>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877E4BF-E77D-DF1C-BD6B-B4BB607021CE}"/>
              </a:ext>
            </a:extLst>
          </p:cNvPr>
          <p:cNvSpPr txBox="1"/>
          <p:nvPr/>
        </p:nvSpPr>
        <p:spPr>
          <a:xfrm>
            <a:off x="1116806" y="868215"/>
            <a:ext cx="4582632"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Deployment :</a:t>
            </a:r>
          </a:p>
        </p:txBody>
      </p:sp>
      <p:pic>
        <p:nvPicPr>
          <p:cNvPr id="4" name="Picture 3" descr="A screenshot of a computer&#10;&#10;Description automatically generated">
            <a:extLst>
              <a:ext uri="{FF2B5EF4-FFF2-40B4-BE49-F238E27FC236}">
                <a16:creationId xmlns:a16="http://schemas.microsoft.com/office/drawing/2014/main" id="{B82E4ABF-EA24-9E64-2A0C-1B96B05EDE3A}"/>
              </a:ext>
            </a:extLst>
          </p:cNvPr>
          <p:cNvPicPr>
            <a:picLocks noChangeAspect="1"/>
          </p:cNvPicPr>
          <p:nvPr/>
        </p:nvPicPr>
        <p:blipFill>
          <a:blip r:embed="rId2"/>
          <a:stretch>
            <a:fillRect/>
          </a:stretch>
        </p:blipFill>
        <p:spPr>
          <a:xfrm>
            <a:off x="1116806" y="2180493"/>
            <a:ext cx="9958388" cy="4448175"/>
          </a:xfrm>
          <a:prstGeom prst="rect">
            <a:avLst/>
          </a:prstGeom>
        </p:spPr>
      </p:pic>
      <p:sp>
        <p:nvSpPr>
          <p:cNvPr id="6" name="TextBox 5">
            <a:extLst>
              <a:ext uri="{FF2B5EF4-FFF2-40B4-BE49-F238E27FC236}">
                <a16:creationId xmlns:a16="http://schemas.microsoft.com/office/drawing/2014/main" id="{851DC137-6425-2C27-A14E-AB38654F277E}"/>
              </a:ext>
            </a:extLst>
          </p:cNvPr>
          <p:cNvSpPr txBox="1"/>
          <p:nvPr/>
        </p:nvSpPr>
        <p:spPr>
          <a:xfrm>
            <a:off x="1116806" y="1745600"/>
            <a:ext cx="6295313"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Top 50 Books Based on Content Based Recommendation System </a:t>
            </a:r>
          </a:p>
        </p:txBody>
      </p:sp>
    </p:spTree>
    <p:extLst>
      <p:ext uri="{BB962C8B-B14F-4D97-AF65-F5344CB8AC3E}">
        <p14:creationId xmlns:p14="http://schemas.microsoft.com/office/powerpoint/2010/main" val="296069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7AC09-BEE8-9C4B-8FD6-F32066B80E2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8692414-EC1B-0DE7-09FE-0B31D43D7590}"/>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622FBB4-5EFA-C0BD-D94F-32C27DD2FBC3}"/>
              </a:ext>
            </a:extLst>
          </p:cNvPr>
          <p:cNvSpPr txBox="1"/>
          <p:nvPr/>
        </p:nvSpPr>
        <p:spPr>
          <a:xfrm>
            <a:off x="1116806" y="868215"/>
            <a:ext cx="4582632"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Deployment :</a:t>
            </a:r>
          </a:p>
        </p:txBody>
      </p:sp>
      <p:sp>
        <p:nvSpPr>
          <p:cNvPr id="6" name="TextBox 5">
            <a:extLst>
              <a:ext uri="{FF2B5EF4-FFF2-40B4-BE49-F238E27FC236}">
                <a16:creationId xmlns:a16="http://schemas.microsoft.com/office/drawing/2014/main" id="{A8DA8D3C-19D9-DAC7-CBD4-9E4BB1D76585}"/>
              </a:ext>
            </a:extLst>
          </p:cNvPr>
          <p:cNvSpPr txBox="1"/>
          <p:nvPr/>
        </p:nvSpPr>
        <p:spPr>
          <a:xfrm>
            <a:off x="1116806" y="1745600"/>
            <a:ext cx="6833922"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The Deployment  Based on Popularity Based Recommendation System. </a:t>
            </a:r>
          </a:p>
        </p:txBody>
      </p:sp>
      <p:pic>
        <p:nvPicPr>
          <p:cNvPr id="5" name="Picture 4" descr="A screenshot of a computer&#10;&#10;Description automatically generated">
            <a:extLst>
              <a:ext uri="{FF2B5EF4-FFF2-40B4-BE49-F238E27FC236}">
                <a16:creationId xmlns:a16="http://schemas.microsoft.com/office/drawing/2014/main" id="{6E687EA8-6E8C-E760-0D81-3D431DD17ACE}"/>
              </a:ext>
            </a:extLst>
          </p:cNvPr>
          <p:cNvPicPr>
            <a:picLocks noChangeAspect="1"/>
          </p:cNvPicPr>
          <p:nvPr/>
        </p:nvPicPr>
        <p:blipFill>
          <a:blip r:embed="rId2"/>
          <a:stretch>
            <a:fillRect/>
          </a:stretch>
        </p:blipFill>
        <p:spPr>
          <a:xfrm>
            <a:off x="1116806" y="2530652"/>
            <a:ext cx="7772400" cy="4064317"/>
          </a:xfrm>
          <a:prstGeom prst="rect">
            <a:avLst/>
          </a:prstGeom>
        </p:spPr>
      </p:pic>
    </p:spTree>
    <p:extLst>
      <p:ext uri="{BB962C8B-B14F-4D97-AF65-F5344CB8AC3E}">
        <p14:creationId xmlns:p14="http://schemas.microsoft.com/office/powerpoint/2010/main" val="300897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6A036-7E0B-3171-E589-A620CCF34A1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3B76F14-D0CC-FB67-127E-B19DA87A051A}"/>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4F039FB-BA24-8940-73E6-C27A2CCA5F96}"/>
              </a:ext>
            </a:extLst>
          </p:cNvPr>
          <p:cNvSpPr txBox="1"/>
          <p:nvPr/>
        </p:nvSpPr>
        <p:spPr>
          <a:xfrm>
            <a:off x="1091335" y="1780383"/>
            <a:ext cx="4922875"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Conclusion :</a:t>
            </a:r>
          </a:p>
        </p:txBody>
      </p:sp>
      <p:sp>
        <p:nvSpPr>
          <p:cNvPr id="3" name="TextBox 2">
            <a:extLst>
              <a:ext uri="{FF2B5EF4-FFF2-40B4-BE49-F238E27FC236}">
                <a16:creationId xmlns:a16="http://schemas.microsoft.com/office/drawing/2014/main" id="{7E474CFF-A292-531C-6B6A-D6028F3D14CD}"/>
              </a:ext>
            </a:extLst>
          </p:cNvPr>
          <p:cNvSpPr txBox="1"/>
          <p:nvPr/>
        </p:nvSpPr>
        <p:spPr>
          <a:xfrm>
            <a:off x="1588795" y="2413337"/>
            <a:ext cx="7985051" cy="2031325"/>
          </a:xfrm>
          <a:prstGeom prst="rect">
            <a:avLst/>
          </a:prstGeom>
          <a:noFill/>
        </p:spPr>
        <p:txBody>
          <a:bodyPr wrap="square" rtlCol="0">
            <a:spAutoFit/>
          </a:bodyPr>
          <a:lstStyle/>
          <a:p>
            <a:r>
              <a:rPr lang="en-IN" sz="1800" dirty="0">
                <a:solidFill>
                  <a:srgbClr val="374151"/>
                </a:solidFill>
                <a:latin typeface="Times New Roman" panose="02020603050405020304" pitchFamily="18" charset="0"/>
                <a:cs typeface="Times New Roman" panose="02020603050405020304" pitchFamily="18" charset="0"/>
              </a:rPr>
              <a:t>This</a:t>
            </a:r>
            <a:r>
              <a:rPr lang="en-IN" sz="1800" b="0" i="0" dirty="0">
                <a:solidFill>
                  <a:srgbClr val="374151"/>
                </a:solidFill>
                <a:effectLst/>
                <a:latin typeface="Times New Roman" panose="02020603050405020304" pitchFamily="18" charset="0"/>
                <a:cs typeface="Times New Roman" panose="02020603050405020304" pitchFamily="18" charset="0"/>
              </a:rPr>
              <a:t> Book Recommendation System project in data science represents a significant advancement in personalized user experiences and content discovery. Through the integration of sophisticated machine learning algorithms and collaborative filtering techniques, we have successfully created a system that understands user preferences and provides tailored book recommendations. This project not only enhances user engagement but also opens up opportunities for increased user satisfaction and loyalty.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52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65EE1-0EAD-E892-B255-11ADBAEA7AA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FB98A92-968B-D138-3932-DAE940982D4A}"/>
              </a:ext>
            </a:extLst>
          </p:cNvPr>
          <p:cNvSpPr txBox="1"/>
          <p:nvPr/>
        </p:nvSpPr>
        <p:spPr>
          <a:xfrm>
            <a:off x="3083169" y="2625988"/>
            <a:ext cx="6490677" cy="1015663"/>
          </a:xfrm>
          <a:prstGeom prst="rect">
            <a:avLst/>
          </a:prstGeom>
          <a:noFill/>
        </p:spPr>
        <p:txBody>
          <a:bodyPr wrap="square">
            <a:spAutoFit/>
          </a:bodyPr>
          <a:lstStyle/>
          <a:p>
            <a:r>
              <a:rPr lang="en-US" sz="6000" b="1" dirty="0">
                <a:solidFill>
                  <a:schemeClr val="accent2">
                    <a:lumMod val="50000"/>
                  </a:schemeClr>
                </a:solidFill>
                <a:latin typeface="Times New Roman" panose="02020603050405020304" pitchFamily="18" charset="0"/>
                <a:cs typeface="Times New Roman" panose="02020603050405020304" pitchFamily="18" charset="0"/>
              </a:rPr>
              <a:t> </a:t>
            </a:r>
            <a:r>
              <a:rPr lang="en-US" sz="6000" b="1" dirty="0">
                <a:solidFill>
                  <a:schemeClr val="tx1"/>
                </a:solidFill>
                <a:latin typeface="Times New Roman" panose="02020603050405020304" pitchFamily="18" charset="0"/>
                <a:cs typeface="Times New Roman" panose="02020603050405020304" pitchFamily="18" charset="0"/>
              </a:rPr>
              <a:t>THANK YOU 🙏</a:t>
            </a:r>
            <a:endParaRPr lang="en-IN" sz="6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2C1EEB4-212B-391F-38EF-98FC27BC924C}"/>
              </a:ext>
            </a:extLst>
          </p:cNvPr>
          <p:cNvSpPr/>
          <p:nvPr/>
        </p:nvSpPr>
        <p:spPr>
          <a:xfrm>
            <a:off x="2688492" y="2180493"/>
            <a:ext cx="6885354" cy="2508738"/>
          </a:xfrm>
          <a:prstGeom prst="rect">
            <a:avLst/>
          </a:prstGeom>
          <a:noFill/>
          <a:ln>
            <a:noFill/>
          </a:ln>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807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381995-FC5E-8328-6E46-D2C91A56A7CB}"/>
              </a:ext>
            </a:extLst>
          </p:cNvPr>
          <p:cNvSpPr txBox="1"/>
          <p:nvPr/>
        </p:nvSpPr>
        <p:spPr>
          <a:xfrm>
            <a:off x="3804047" y="1899973"/>
            <a:ext cx="6093618" cy="4018729"/>
          </a:xfrm>
          <a:prstGeom prst="rect">
            <a:avLst/>
          </a:prstGeom>
          <a:noFill/>
        </p:spPr>
        <p:txBody>
          <a:bodyPr wrap="square">
            <a:spAutoFit/>
          </a:bodyPr>
          <a:lstStyle/>
          <a:p>
            <a:pPr marL="800100" marR="0" lvl="1" indent="-342900" algn="just" rtl="0">
              <a:lnSpc>
                <a:spcPct val="107000"/>
              </a:lnSpc>
              <a:spcBef>
                <a:spcPts val="0"/>
              </a:spcBef>
              <a:spcAft>
                <a:spcPts val="0"/>
              </a:spcAft>
              <a:buClr>
                <a:srgbClr val="000000"/>
              </a:buClr>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Business Problem</a:t>
            </a:r>
            <a:endParaRPr lang="en-US" sz="2800" dirty="0">
              <a:latin typeface="Times New Roman" panose="02020603050405020304" pitchFamily="18" charset="0"/>
              <a:cs typeface="Times New Roman" panose="02020603050405020304" pitchFamily="18" charset="0"/>
            </a:endParaRP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Project Flow</a:t>
            </a: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Data Summary</a:t>
            </a: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EDA</a:t>
            </a: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Data Pre-processing</a:t>
            </a: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Data Visualization</a:t>
            </a:r>
          </a:p>
          <a:p>
            <a:pPr marL="800100" marR="0" lvl="1" indent="-342900" algn="just" rtl="0">
              <a:lnSpc>
                <a:spcPct val="107000"/>
              </a:lnSpc>
              <a:spcBef>
                <a:spcPts val="250"/>
              </a:spcBef>
              <a:spcAft>
                <a:spcPts val="0"/>
              </a:spcAft>
              <a:buClr>
                <a:srgbClr val="000000"/>
              </a:buClr>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Deployment</a:t>
            </a:r>
            <a:endParaRPr lang="en-US" sz="2800" dirty="0">
              <a:latin typeface="Times New Roman" panose="02020603050405020304" pitchFamily="18" charset="0"/>
              <a:cs typeface="Times New Roman" panose="02020603050405020304" pitchFamily="18" charset="0"/>
            </a:endParaRPr>
          </a:p>
          <a:p>
            <a:pPr marL="800100" lvl="1" indent="-342900" algn="just">
              <a:lnSpc>
                <a:spcPct val="107000"/>
              </a:lnSpc>
              <a:spcBef>
                <a:spcPts val="250"/>
              </a:spcBef>
              <a:buSzPts val="18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Conclusion</a:t>
            </a:r>
            <a:endParaRPr lang="en-US"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CB5968-42FD-96AF-824D-248E25DA4129}"/>
              </a:ext>
            </a:extLst>
          </p:cNvPr>
          <p:cNvSpPr txBox="1"/>
          <p:nvPr/>
        </p:nvSpPr>
        <p:spPr>
          <a:xfrm>
            <a:off x="2873547" y="939298"/>
            <a:ext cx="5744195" cy="707886"/>
          </a:xfrm>
          <a:prstGeom prst="rect">
            <a:avLst/>
          </a:prstGeom>
          <a:noFill/>
        </p:spPr>
        <p:txBody>
          <a:bodyPr wrap="square">
            <a:spAutoFit/>
          </a:bodyPr>
          <a:lstStyle/>
          <a:p>
            <a:pPr algn="ctr"/>
            <a:r>
              <a:rPr lang="en-IN" sz="4000" b="1" dirty="0">
                <a:effectLst>
                  <a:outerShdw blurRad="38100" dist="38100" dir="2700000" algn="tl">
                    <a:srgbClr val="000000">
                      <a:alpha val="43137"/>
                    </a:srgbClr>
                  </a:outerShdw>
                </a:effectLst>
              </a:rPr>
              <a:t>Contents :</a:t>
            </a:r>
          </a:p>
        </p:txBody>
      </p:sp>
    </p:spTree>
    <p:extLst>
      <p:ext uri="{BB962C8B-B14F-4D97-AF65-F5344CB8AC3E}">
        <p14:creationId xmlns:p14="http://schemas.microsoft.com/office/powerpoint/2010/main" val="245397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2" name="TextBox 1">
            <a:extLst>
              <a:ext uri="{FF2B5EF4-FFF2-40B4-BE49-F238E27FC236}">
                <a16:creationId xmlns:a16="http://schemas.microsoft.com/office/drawing/2014/main" id="{FFDB6F97-6324-00EA-F20B-9D60BB104106}"/>
              </a:ext>
            </a:extLst>
          </p:cNvPr>
          <p:cNvSpPr txBox="1"/>
          <p:nvPr/>
        </p:nvSpPr>
        <p:spPr>
          <a:xfrm>
            <a:off x="1228725" y="700088"/>
            <a:ext cx="10044113"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Introduction to Book Recommendation Systems</a:t>
            </a:r>
            <a:endParaRPr lang="en-US"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CBCA2E4-AFBC-0A27-09A6-CBF52138C596}"/>
              </a:ext>
            </a:extLst>
          </p:cNvPr>
          <p:cNvSpPr txBox="1"/>
          <p:nvPr/>
        </p:nvSpPr>
        <p:spPr>
          <a:xfrm>
            <a:off x="1228725" y="1543050"/>
            <a:ext cx="10315575" cy="4401205"/>
          </a:xfrm>
          <a:prstGeom prst="rect">
            <a:avLst/>
          </a:prstGeom>
          <a:noFill/>
        </p:spPr>
        <p:txBody>
          <a:bodyPr wrap="square" rtlCol="0">
            <a:spAutoFit/>
          </a:bodyPr>
          <a:lstStyle/>
          <a:p>
            <a:r>
              <a:rPr lang="en-IN" sz="2000" b="1" dirty="0">
                <a:effectLst/>
                <a:latin typeface="Times New Roman" panose="02020603050405020304" pitchFamily="18" charset="0"/>
                <a:cs typeface="Times New Roman" panose="02020603050405020304" pitchFamily="18" charset="0"/>
              </a:rPr>
              <a:t>Enhancing User Experience</a:t>
            </a:r>
            <a:endParaRPr lang="en-IN" sz="2000" b="1" dirty="0">
              <a:latin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cs typeface="Times New Roman" panose="02020603050405020304" pitchFamily="18" charset="0"/>
              </a:rPr>
              <a:t>In the book industry, recommendation systems play a crucial role in enhancing user experience. These systems provide personalized book suggestions based on users' preferences, reading history, and other factors. By leveraging advanced algorithms and machine learning techniques, recommendation systems can help users discover new books that align with their interests and preferences.</a:t>
            </a:r>
            <a:endParaRPr lang="en-IN" sz="2000" dirty="0">
              <a:latin typeface="Times New Roman" panose="02020603050405020304" pitchFamily="18" charset="0"/>
              <a:cs typeface="Times New Roman" panose="02020603050405020304" pitchFamily="18" charset="0"/>
            </a:endParaRPr>
          </a:p>
          <a:p>
            <a:r>
              <a:rPr lang="en-IN" sz="2000" b="1" dirty="0">
                <a:effectLst/>
                <a:latin typeface="Times New Roman" panose="02020603050405020304" pitchFamily="18" charset="0"/>
                <a:cs typeface="Times New Roman" panose="02020603050405020304" pitchFamily="18" charset="0"/>
              </a:rPr>
              <a:t>Importance of Recommendation Systems</a:t>
            </a:r>
            <a:endParaRPr lang="en-IN" sz="2000" b="1" dirty="0">
              <a:latin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cs typeface="Times New Roman" panose="02020603050405020304" pitchFamily="18" charset="0"/>
              </a:rPr>
              <a:t>Recommendation systems are essential for both readers and book sellers. For readers, these systems make it easier to navigate through the vast amount of available books and find ones that are relevant and interesting to them. This personalized approach enhances user satisfaction and increases engagement with the platform. For book sellers, recommendation systems can drive sales by promoting books to users who are more likely to be interested in them. This targeted marketing approach can lead to higher conversion rates and customer loyalty.</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5DE798-1B7F-C2DE-0C9A-3871D37C4BC6}"/>
              </a:ext>
            </a:extLst>
          </p:cNvPr>
          <p:cNvSpPr txBox="1"/>
          <p:nvPr/>
        </p:nvSpPr>
        <p:spPr>
          <a:xfrm>
            <a:off x="508645" y="220060"/>
            <a:ext cx="9892655" cy="584775"/>
          </a:xfrm>
          <a:prstGeom prst="rect">
            <a:avLst/>
          </a:prstGeom>
          <a:noFill/>
        </p:spPr>
        <p:txBody>
          <a:bodyPr wrap="square">
            <a:spAutoFit/>
          </a:bodyPr>
          <a:lstStyle/>
          <a:p>
            <a:pPr algn="just"/>
            <a:r>
              <a:rPr lang="en-IN" sz="3200" dirty="0">
                <a:latin typeface="Times New Roman" panose="02020603050405020304" pitchFamily="18" charset="0"/>
                <a:cs typeface="Times New Roman" panose="02020603050405020304" pitchFamily="18" charset="0"/>
              </a:rPr>
              <a:t>Types of Recommendation Systems </a:t>
            </a:r>
            <a:endParaRPr lang="en-US" sz="3200"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CE6FBD-18E7-D87D-A4DB-60ED7FB5E63F}"/>
              </a:ext>
            </a:extLst>
          </p:cNvPr>
          <p:cNvSpPr txBox="1"/>
          <p:nvPr/>
        </p:nvSpPr>
        <p:spPr>
          <a:xfrm>
            <a:off x="573881" y="1218156"/>
            <a:ext cx="6598444" cy="5016758"/>
          </a:xfrm>
          <a:prstGeom prst="rect">
            <a:avLst/>
          </a:prstGeom>
          <a:noFill/>
        </p:spPr>
        <p:txBody>
          <a:bodyPr wrap="square" rtlCol="0">
            <a:spAutoFit/>
          </a:bodyPr>
          <a:lstStyle/>
          <a:p>
            <a:r>
              <a:rPr lang="en-IN" sz="2000" b="1" dirty="0">
                <a:effectLst/>
                <a:latin typeface="Times New Roman" panose="02020603050405020304" pitchFamily="18" charset="0"/>
                <a:cs typeface="Times New Roman" panose="02020603050405020304" pitchFamily="18" charset="0"/>
              </a:rPr>
              <a:t>Collaborative Filtering :</a:t>
            </a:r>
            <a:endParaRPr lang="en-IN" sz="2000" b="1" dirty="0">
              <a:latin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cs typeface="Times New Roman" panose="02020603050405020304" pitchFamily="18" charset="0"/>
              </a:rPr>
              <a:t>Collaborative filtering is a recommendation system that makes predictions about a user's interests by collecting preferences from many users. It uses the </a:t>
            </a:r>
            <a:r>
              <a:rPr lang="en-IN" sz="2000" dirty="0" err="1">
                <a:effectLst/>
                <a:latin typeface="Times New Roman" panose="02020603050405020304" pitchFamily="18" charset="0"/>
                <a:cs typeface="Times New Roman" panose="02020603050405020304" pitchFamily="18" charset="0"/>
              </a:rPr>
              <a:t>behavior</a:t>
            </a:r>
            <a:r>
              <a:rPr lang="en-IN" sz="2000" dirty="0">
                <a:effectLst/>
                <a:latin typeface="Times New Roman" panose="02020603050405020304" pitchFamily="18" charset="0"/>
                <a:cs typeface="Times New Roman" panose="02020603050405020304" pitchFamily="18" charset="0"/>
              </a:rPr>
              <a:t> and preferences of similar users to recommend items.</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b="1" dirty="0">
                <a:effectLst/>
                <a:latin typeface="Times New Roman" panose="02020603050405020304" pitchFamily="18" charset="0"/>
                <a:cs typeface="Times New Roman" panose="02020603050405020304" pitchFamily="18" charset="0"/>
              </a:rPr>
              <a:t>Content-Based Filtering :</a:t>
            </a:r>
          </a:p>
          <a:p>
            <a:endParaRPr lang="en-IN" sz="2000" b="1" dirty="0">
              <a:latin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cs typeface="Times New Roman" panose="02020603050405020304" pitchFamily="18" charset="0"/>
              </a:rPr>
              <a:t>	Content-based filtering is a recommendation system that recommends items based on the similarity of their content to the user's preferences. It uses the attributes of the items and the user's past interactions to make recommendations.</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028" name="Picture 4" descr="Collaborative Book Recommendation System | by Karan Kaul | Web Mining  [IS688, Spring 2021] | Medium">
            <a:extLst>
              <a:ext uri="{FF2B5EF4-FFF2-40B4-BE49-F238E27FC236}">
                <a16:creationId xmlns:a16="http://schemas.microsoft.com/office/drawing/2014/main" id="{4BE8535F-3500-9C57-4DFC-93C3CE2BB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5662" y="1403350"/>
            <a:ext cx="4730749"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60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99" name="Google Shape;99;p4"/>
          <p:cNvSpPr txBox="1"/>
          <p:nvPr/>
        </p:nvSpPr>
        <p:spPr>
          <a:xfrm>
            <a:off x="1334704" y="404253"/>
            <a:ext cx="8109334" cy="58473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just" rtl="0">
              <a:spcBef>
                <a:spcPts val="0"/>
              </a:spcBef>
              <a:spcAft>
                <a:spcPts val="0"/>
              </a:spcAft>
              <a:buNone/>
            </a:pPr>
            <a:r>
              <a:rPr lang="en-IN" sz="3200" b="1" u="sng" dirty="0">
                <a:solidFill>
                  <a:schemeClr val="dk1"/>
                </a:solidFill>
                <a:effectLst>
                  <a:outerShdw blurRad="38100" dist="38100" dir="2700000" algn="tl">
                    <a:srgbClr val="000000">
                      <a:alpha val="43137"/>
                    </a:srgbClr>
                  </a:outerShdw>
                </a:effectLst>
                <a:latin typeface="Times New Roman" panose="02020603050405020304" pitchFamily="18" charset="0"/>
                <a:ea typeface="Consolas"/>
                <a:cs typeface="Times New Roman" panose="02020603050405020304" pitchFamily="18" charset="0"/>
                <a:sym typeface="Consolas"/>
              </a:rPr>
              <a:t>   Data Collection and Data Pre Processing :</a:t>
            </a:r>
            <a:endParaRPr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62383E0-1EF4-B8B8-2EEC-E9C40184D11F}"/>
              </a:ext>
            </a:extLst>
          </p:cNvPr>
          <p:cNvGraphicFramePr>
            <a:graphicFrameLocks noGrp="1"/>
          </p:cNvGraphicFramePr>
          <p:nvPr>
            <p:extLst>
              <p:ext uri="{D42A27DB-BD31-4B8C-83A1-F6EECF244321}">
                <p14:modId xmlns:p14="http://schemas.microsoft.com/office/powerpoint/2010/main" val="1210130508"/>
              </p:ext>
            </p:extLst>
          </p:nvPr>
        </p:nvGraphicFramePr>
        <p:xfrm>
          <a:off x="914400" y="1500154"/>
          <a:ext cx="10363200" cy="365760"/>
        </p:xfrm>
        <a:graphic>
          <a:graphicData uri="http://schemas.openxmlformats.org/drawingml/2006/table">
            <a:tbl>
              <a:tblPr/>
              <a:tblGrid>
                <a:gridCol w="10363200">
                  <a:extLst>
                    <a:ext uri="{9D8B030D-6E8A-4147-A177-3AD203B41FA5}">
                      <a16:colId xmlns:a16="http://schemas.microsoft.com/office/drawing/2014/main" val="823254847"/>
                    </a:ext>
                  </a:extLst>
                </a:gridCol>
              </a:tblGrid>
              <a:tr h="0">
                <a:tc>
                  <a:txBody>
                    <a:bodyPr/>
                    <a:lstStyle/>
                    <a:p>
                      <a:r>
                        <a:rPr lang="en-IN" dirty="0">
                          <a:effectLst/>
                          <a:latin typeface="Times New Roman" panose="02020603050405020304" pitchFamily="18" charset="0"/>
                          <a:cs typeface="Times New Roman" panose="02020603050405020304" pitchFamily="18" charset="0"/>
                        </a:rPr>
                        <a:t>Step</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4266093807"/>
                  </a:ext>
                </a:extLst>
              </a:tr>
            </a:tbl>
          </a:graphicData>
        </a:graphic>
      </p:graphicFrame>
      <p:graphicFrame>
        <p:nvGraphicFramePr>
          <p:cNvPr id="5" name="Table 4">
            <a:extLst>
              <a:ext uri="{FF2B5EF4-FFF2-40B4-BE49-F238E27FC236}">
                <a16:creationId xmlns:a16="http://schemas.microsoft.com/office/drawing/2014/main" id="{F93736B3-0479-3A93-DA70-04643B46D2E0}"/>
              </a:ext>
            </a:extLst>
          </p:cNvPr>
          <p:cNvGraphicFramePr>
            <a:graphicFrameLocks noGrp="1"/>
          </p:cNvGraphicFramePr>
          <p:nvPr>
            <p:extLst>
              <p:ext uri="{D42A27DB-BD31-4B8C-83A1-F6EECF244321}">
                <p14:modId xmlns:p14="http://schemas.microsoft.com/office/powerpoint/2010/main" val="116489060"/>
              </p:ext>
            </p:extLst>
          </p:nvPr>
        </p:nvGraphicFramePr>
        <p:xfrm>
          <a:off x="5091112" y="1471596"/>
          <a:ext cx="10363200" cy="365760"/>
        </p:xfrm>
        <a:graphic>
          <a:graphicData uri="http://schemas.openxmlformats.org/drawingml/2006/table">
            <a:tbl>
              <a:tblPr/>
              <a:tblGrid>
                <a:gridCol w="10363200">
                  <a:extLst>
                    <a:ext uri="{9D8B030D-6E8A-4147-A177-3AD203B41FA5}">
                      <a16:colId xmlns:a16="http://schemas.microsoft.com/office/drawing/2014/main" val="392642403"/>
                    </a:ext>
                  </a:extLst>
                </a:gridCol>
              </a:tblGrid>
              <a:tr h="0">
                <a:tc>
                  <a:txBody>
                    <a:bodyPr/>
                    <a:lstStyle/>
                    <a:p>
                      <a:r>
                        <a:rPr lang="en-IN" dirty="0">
                          <a:effectLst/>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431701359"/>
                  </a:ext>
                </a:extLst>
              </a:tr>
            </a:tbl>
          </a:graphicData>
        </a:graphic>
      </p:graphicFrame>
      <p:graphicFrame>
        <p:nvGraphicFramePr>
          <p:cNvPr id="6" name="Table 5">
            <a:extLst>
              <a:ext uri="{FF2B5EF4-FFF2-40B4-BE49-F238E27FC236}">
                <a16:creationId xmlns:a16="http://schemas.microsoft.com/office/drawing/2014/main" id="{E6ABF632-9968-95AD-35D6-297D521A5AA3}"/>
              </a:ext>
            </a:extLst>
          </p:cNvPr>
          <p:cNvGraphicFramePr>
            <a:graphicFrameLocks noGrp="1"/>
          </p:cNvGraphicFramePr>
          <p:nvPr>
            <p:extLst>
              <p:ext uri="{D42A27DB-BD31-4B8C-83A1-F6EECF244321}">
                <p14:modId xmlns:p14="http://schemas.microsoft.com/office/powerpoint/2010/main" val="3472417114"/>
              </p:ext>
            </p:extLst>
          </p:nvPr>
        </p:nvGraphicFramePr>
        <p:xfrm>
          <a:off x="757238" y="1961658"/>
          <a:ext cx="10363200" cy="365760"/>
        </p:xfrm>
        <a:graphic>
          <a:graphicData uri="http://schemas.openxmlformats.org/drawingml/2006/table">
            <a:tbl>
              <a:tblPr/>
              <a:tblGrid>
                <a:gridCol w="10363200">
                  <a:extLst>
                    <a:ext uri="{9D8B030D-6E8A-4147-A177-3AD203B41FA5}">
                      <a16:colId xmlns:a16="http://schemas.microsoft.com/office/drawing/2014/main" val="3678036624"/>
                    </a:ext>
                  </a:extLst>
                </a:gridCol>
              </a:tblGrid>
              <a:tr h="0">
                <a:tc>
                  <a:txBody>
                    <a:bodyPr/>
                    <a:lstStyle/>
                    <a:p>
                      <a:r>
                        <a:rPr lang="en-IN" dirty="0">
                          <a:effectLst/>
                          <a:latin typeface="Times New Roman" panose="02020603050405020304" pitchFamily="18" charset="0"/>
                          <a:cs typeface="Times New Roman" panose="02020603050405020304" pitchFamily="18" charset="0"/>
                        </a:rPr>
                        <a:t>1. Data Collection</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647322126"/>
                  </a:ext>
                </a:extLst>
              </a:tr>
            </a:tbl>
          </a:graphicData>
        </a:graphic>
      </p:graphicFrame>
      <p:graphicFrame>
        <p:nvGraphicFramePr>
          <p:cNvPr id="7" name="Table 6">
            <a:extLst>
              <a:ext uri="{FF2B5EF4-FFF2-40B4-BE49-F238E27FC236}">
                <a16:creationId xmlns:a16="http://schemas.microsoft.com/office/drawing/2014/main" id="{D6030ABB-BAF3-24A8-499A-23E4A04AC1A1}"/>
              </a:ext>
            </a:extLst>
          </p:cNvPr>
          <p:cNvGraphicFramePr>
            <a:graphicFrameLocks noGrp="1"/>
          </p:cNvGraphicFramePr>
          <p:nvPr>
            <p:extLst>
              <p:ext uri="{D42A27DB-BD31-4B8C-83A1-F6EECF244321}">
                <p14:modId xmlns:p14="http://schemas.microsoft.com/office/powerpoint/2010/main" val="48677334"/>
              </p:ext>
            </p:extLst>
          </p:nvPr>
        </p:nvGraphicFramePr>
        <p:xfrm>
          <a:off x="5091112" y="2008790"/>
          <a:ext cx="6343650" cy="1188720"/>
        </p:xfrm>
        <a:graphic>
          <a:graphicData uri="http://schemas.openxmlformats.org/drawingml/2006/table">
            <a:tbl>
              <a:tblPr/>
              <a:tblGrid>
                <a:gridCol w="6343650">
                  <a:extLst>
                    <a:ext uri="{9D8B030D-6E8A-4147-A177-3AD203B41FA5}">
                      <a16:colId xmlns:a16="http://schemas.microsoft.com/office/drawing/2014/main" val="2061156105"/>
                    </a:ext>
                  </a:extLst>
                </a:gridCol>
              </a:tblGrid>
              <a:tr h="0">
                <a:tc>
                  <a:txBody>
                    <a:bodyPr/>
                    <a:lstStyle/>
                    <a:p>
                      <a:r>
                        <a:rPr lang="en-IN" dirty="0">
                          <a:effectLst/>
                          <a:latin typeface="Times New Roman" panose="02020603050405020304" pitchFamily="18" charset="0"/>
                          <a:cs typeface="Times New Roman" panose="02020603050405020304" pitchFamily="18" charset="0"/>
                        </a:rPr>
                        <a:t>Collecting relevant data from various sources such as online bookstores, libraries, and user reviews. This data can include information about book titles, authors, genres, descriptions, ratings, and user preferences.</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3925568272"/>
                  </a:ext>
                </a:extLst>
              </a:tr>
            </a:tbl>
          </a:graphicData>
        </a:graphic>
      </p:graphicFrame>
      <p:graphicFrame>
        <p:nvGraphicFramePr>
          <p:cNvPr id="8" name="Table 7">
            <a:extLst>
              <a:ext uri="{FF2B5EF4-FFF2-40B4-BE49-F238E27FC236}">
                <a16:creationId xmlns:a16="http://schemas.microsoft.com/office/drawing/2014/main" id="{0EB64F86-BCC2-0EAA-5BB8-A09CEACD294C}"/>
              </a:ext>
            </a:extLst>
          </p:cNvPr>
          <p:cNvGraphicFramePr>
            <a:graphicFrameLocks noGrp="1"/>
          </p:cNvGraphicFramePr>
          <p:nvPr>
            <p:extLst>
              <p:ext uri="{D42A27DB-BD31-4B8C-83A1-F6EECF244321}">
                <p14:modId xmlns:p14="http://schemas.microsoft.com/office/powerpoint/2010/main" val="2277792264"/>
              </p:ext>
            </p:extLst>
          </p:nvPr>
        </p:nvGraphicFramePr>
        <p:xfrm>
          <a:off x="757238" y="3368944"/>
          <a:ext cx="10363200" cy="365760"/>
        </p:xfrm>
        <a:graphic>
          <a:graphicData uri="http://schemas.openxmlformats.org/drawingml/2006/table">
            <a:tbl>
              <a:tblPr/>
              <a:tblGrid>
                <a:gridCol w="10363200">
                  <a:extLst>
                    <a:ext uri="{9D8B030D-6E8A-4147-A177-3AD203B41FA5}">
                      <a16:colId xmlns:a16="http://schemas.microsoft.com/office/drawing/2014/main" val="3958162654"/>
                    </a:ext>
                  </a:extLst>
                </a:gridCol>
              </a:tblGrid>
              <a:tr h="0">
                <a:tc>
                  <a:txBody>
                    <a:bodyPr/>
                    <a:lstStyle/>
                    <a:p>
                      <a:r>
                        <a:rPr lang="en-IN" dirty="0">
                          <a:effectLst/>
                          <a:latin typeface="Times New Roman" panose="02020603050405020304" pitchFamily="18" charset="0"/>
                          <a:cs typeface="Times New Roman" panose="02020603050405020304" pitchFamily="18" charset="0"/>
                        </a:rPr>
                        <a:t>2. Data Cleaning</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031659222"/>
                  </a:ext>
                </a:extLst>
              </a:tr>
            </a:tbl>
          </a:graphicData>
        </a:graphic>
      </p:graphicFrame>
      <p:graphicFrame>
        <p:nvGraphicFramePr>
          <p:cNvPr id="9" name="Table 8">
            <a:extLst>
              <a:ext uri="{FF2B5EF4-FFF2-40B4-BE49-F238E27FC236}">
                <a16:creationId xmlns:a16="http://schemas.microsoft.com/office/drawing/2014/main" id="{12382B2F-179E-2739-B550-B6EF0523600F}"/>
              </a:ext>
            </a:extLst>
          </p:cNvPr>
          <p:cNvGraphicFramePr>
            <a:graphicFrameLocks noGrp="1"/>
          </p:cNvGraphicFramePr>
          <p:nvPr>
            <p:extLst>
              <p:ext uri="{D42A27DB-BD31-4B8C-83A1-F6EECF244321}">
                <p14:modId xmlns:p14="http://schemas.microsoft.com/office/powerpoint/2010/main" val="205783194"/>
              </p:ext>
            </p:extLst>
          </p:nvPr>
        </p:nvGraphicFramePr>
        <p:xfrm>
          <a:off x="5091112" y="3340386"/>
          <a:ext cx="6186488" cy="1188720"/>
        </p:xfrm>
        <a:graphic>
          <a:graphicData uri="http://schemas.openxmlformats.org/drawingml/2006/table">
            <a:tbl>
              <a:tblPr/>
              <a:tblGrid>
                <a:gridCol w="6186488">
                  <a:extLst>
                    <a:ext uri="{9D8B030D-6E8A-4147-A177-3AD203B41FA5}">
                      <a16:colId xmlns:a16="http://schemas.microsoft.com/office/drawing/2014/main" val="2268682756"/>
                    </a:ext>
                  </a:extLst>
                </a:gridCol>
              </a:tblGrid>
              <a:tr h="0">
                <a:tc>
                  <a:txBody>
                    <a:bodyPr/>
                    <a:lstStyle/>
                    <a:p>
                      <a:r>
                        <a:rPr lang="en-IN" dirty="0">
                          <a:effectLst/>
                          <a:latin typeface="Times New Roman" panose="02020603050405020304" pitchFamily="18" charset="0"/>
                          <a:cs typeface="Times New Roman" panose="02020603050405020304" pitchFamily="18" charset="0"/>
                        </a:rPr>
                        <a:t>Cleaning the collected data by removing duplicates, irrelevant information, and inconsistencies. This step also involves handling missing values and correcting any errors or inconsistencies in the dataset.</a:t>
                      </a: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086407311"/>
                  </a:ext>
                </a:extLst>
              </a:tr>
            </a:tbl>
          </a:graphicData>
        </a:graphic>
      </p:graphicFrame>
      <p:sp>
        <p:nvSpPr>
          <p:cNvPr id="3" name="TextBox 2">
            <a:extLst>
              <a:ext uri="{FF2B5EF4-FFF2-40B4-BE49-F238E27FC236}">
                <a16:creationId xmlns:a16="http://schemas.microsoft.com/office/drawing/2014/main" id="{03FB7A2B-87FF-57D2-F055-AD9F851BAE2D}"/>
              </a:ext>
            </a:extLst>
          </p:cNvPr>
          <p:cNvSpPr txBox="1"/>
          <p:nvPr/>
        </p:nvSpPr>
        <p:spPr>
          <a:xfrm>
            <a:off x="757238" y="4726226"/>
            <a:ext cx="7729536"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3</a:t>
            </a:r>
            <a:r>
              <a:rPr lang="en-IN" sz="1800" dirty="0">
                <a:effectLst/>
                <a:latin typeface="Times New Roman" panose="02020603050405020304" pitchFamily="18" charset="0"/>
                <a:cs typeface="Times New Roman" panose="02020603050405020304" pitchFamily="18" charset="0"/>
              </a:rPr>
              <a:t>. Data </a:t>
            </a:r>
            <a:r>
              <a:rPr lang="en-IN" sz="1800" dirty="0">
                <a:latin typeface="Times New Roman" panose="02020603050405020304" pitchFamily="18" charset="0"/>
                <a:cs typeface="Times New Roman" panose="02020603050405020304" pitchFamily="18" charset="0"/>
              </a:rPr>
              <a:t>Integration</a:t>
            </a:r>
          </a:p>
        </p:txBody>
      </p:sp>
      <p:sp>
        <p:nvSpPr>
          <p:cNvPr id="12" name="TextBox 11">
            <a:extLst>
              <a:ext uri="{FF2B5EF4-FFF2-40B4-BE49-F238E27FC236}">
                <a16:creationId xmlns:a16="http://schemas.microsoft.com/office/drawing/2014/main" id="{3852FA6C-A3C3-9D81-4BCC-C6A8CD5E58F5}"/>
              </a:ext>
            </a:extLst>
          </p:cNvPr>
          <p:cNvSpPr txBox="1"/>
          <p:nvPr/>
        </p:nvSpPr>
        <p:spPr>
          <a:xfrm>
            <a:off x="5091112" y="4776230"/>
            <a:ext cx="6029326" cy="923330"/>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Integrating data from different sources into a unified dataset. This can involve merging datasets, resolving conflicts in data formats, and ensuring consistency in data representation.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3" name="TextBox 2">
            <a:extLst>
              <a:ext uri="{FF2B5EF4-FFF2-40B4-BE49-F238E27FC236}">
                <a16:creationId xmlns:a16="http://schemas.microsoft.com/office/drawing/2014/main" id="{05F5DFE2-3EB8-929A-ECC0-49989AF33174}"/>
              </a:ext>
            </a:extLst>
          </p:cNvPr>
          <p:cNvSpPr txBox="1"/>
          <p:nvPr/>
        </p:nvSpPr>
        <p:spPr>
          <a:xfrm>
            <a:off x="407798" y="990937"/>
            <a:ext cx="3430776" cy="584775"/>
          </a:xfrm>
          <a:prstGeom prst="rect">
            <a:avLst/>
          </a:prstGeom>
          <a:noFill/>
        </p:spPr>
        <p:txBody>
          <a:bodyPr wrap="square">
            <a:spAutoFit/>
          </a:bodyPr>
          <a:lstStyle/>
          <a:p>
            <a:pPr algn="just"/>
            <a:r>
              <a:rPr lang="en-US" sz="3200" b="1" i="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Description:</a:t>
            </a:r>
          </a:p>
        </p:txBody>
      </p:sp>
      <p:pic>
        <p:nvPicPr>
          <p:cNvPr id="7" name="Picture 6" descr="A screenshot of a computer&#10;&#10;Description automatically generated">
            <a:extLst>
              <a:ext uri="{FF2B5EF4-FFF2-40B4-BE49-F238E27FC236}">
                <a16:creationId xmlns:a16="http://schemas.microsoft.com/office/drawing/2014/main" id="{DB791E2C-E37A-11C1-9168-E08798EBE857}"/>
              </a:ext>
            </a:extLst>
          </p:cNvPr>
          <p:cNvPicPr>
            <a:picLocks noChangeAspect="1"/>
          </p:cNvPicPr>
          <p:nvPr/>
        </p:nvPicPr>
        <p:blipFill>
          <a:blip r:embed="rId3"/>
          <a:stretch>
            <a:fillRect/>
          </a:stretch>
        </p:blipFill>
        <p:spPr>
          <a:xfrm>
            <a:off x="388143" y="2281974"/>
            <a:ext cx="11527632" cy="4018813"/>
          </a:xfrm>
          <a:prstGeom prst="rect">
            <a:avLst/>
          </a:prstGeom>
        </p:spPr>
      </p:pic>
      <p:sp>
        <p:nvSpPr>
          <p:cNvPr id="8" name="TextBox 7">
            <a:extLst>
              <a:ext uri="{FF2B5EF4-FFF2-40B4-BE49-F238E27FC236}">
                <a16:creationId xmlns:a16="http://schemas.microsoft.com/office/drawing/2014/main" id="{B6AA1C4C-F80D-22BE-3056-A19F0FD7B293}"/>
              </a:ext>
            </a:extLst>
          </p:cNvPr>
          <p:cNvSpPr txBox="1"/>
          <p:nvPr/>
        </p:nvSpPr>
        <p:spPr>
          <a:xfrm>
            <a:off x="388143" y="1728788"/>
            <a:ext cx="6900863" cy="400110"/>
          </a:xfrm>
          <a:prstGeom prst="rect">
            <a:avLst/>
          </a:prstGeom>
          <a:noFill/>
        </p:spPr>
        <p:txBody>
          <a:bodyPr wrap="square" rtlCol="0">
            <a:spAutoFit/>
          </a:bodyPr>
          <a:lstStyle/>
          <a:p>
            <a:r>
              <a:rPr lang="en-IN" sz="2000" dirty="0">
                <a:solidFill>
                  <a:srgbClr val="374151"/>
                </a:solidFill>
                <a:latin typeface="Söhne"/>
              </a:rPr>
              <a:t>T</a:t>
            </a:r>
            <a:r>
              <a:rPr lang="en-IN" sz="2000" b="0" i="0" dirty="0">
                <a:solidFill>
                  <a:srgbClr val="374151"/>
                </a:solidFill>
                <a:effectLst/>
                <a:latin typeface="Söhne"/>
              </a:rPr>
              <a:t>he Top 5 rows of the Data Frame </a:t>
            </a:r>
            <a:r>
              <a:rPr lang="en-IN" sz="2000" dirty="0" err="1"/>
              <a:t>book_df</a:t>
            </a:r>
            <a:r>
              <a:rPr lang="en-IN" sz="2000" dirty="0"/>
              <a:t>.</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B23F8-227B-C59D-667E-DB64032600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2989E-3B0A-CCE6-37FA-46B9364E2F6B}"/>
              </a:ext>
            </a:extLst>
          </p:cNvPr>
          <p:cNvSpPr txBox="1"/>
          <p:nvPr/>
        </p:nvSpPr>
        <p:spPr>
          <a:xfrm>
            <a:off x="557212" y="1160943"/>
            <a:ext cx="3430776" cy="584775"/>
          </a:xfrm>
          <a:prstGeom prst="rect">
            <a:avLst/>
          </a:prstGeom>
          <a:noFill/>
        </p:spPr>
        <p:txBody>
          <a:bodyPr wrap="square">
            <a:spAutoFit/>
          </a:bodyPr>
          <a:lstStyle/>
          <a:p>
            <a:pPr algn="just"/>
            <a:r>
              <a:rPr lang="en-US" sz="3200" b="1" i="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Description:</a:t>
            </a:r>
          </a:p>
        </p:txBody>
      </p:sp>
      <p:sp>
        <p:nvSpPr>
          <p:cNvPr id="2" name="TextBox 1">
            <a:extLst>
              <a:ext uri="{FF2B5EF4-FFF2-40B4-BE49-F238E27FC236}">
                <a16:creationId xmlns:a16="http://schemas.microsoft.com/office/drawing/2014/main" id="{641F1DDD-C0DA-6F24-3345-A6DC7BECCAE5}"/>
              </a:ext>
            </a:extLst>
          </p:cNvPr>
          <p:cNvSpPr txBox="1"/>
          <p:nvPr/>
        </p:nvSpPr>
        <p:spPr>
          <a:xfrm>
            <a:off x="557212" y="2182213"/>
            <a:ext cx="5100637" cy="707886"/>
          </a:xfrm>
          <a:prstGeom prst="rect">
            <a:avLst/>
          </a:prstGeom>
          <a:noFill/>
        </p:spPr>
        <p:txBody>
          <a:bodyPr wrap="square" rtlCol="0">
            <a:spAutoFit/>
          </a:bodyPr>
          <a:lstStyle/>
          <a:p>
            <a:r>
              <a:rPr lang="en-IN" sz="2000" dirty="0">
                <a:solidFill>
                  <a:srgbClr val="374151"/>
                </a:solidFill>
                <a:latin typeface="Times New Roman" panose="02020603050405020304" pitchFamily="18" charset="0"/>
                <a:cs typeface="Times New Roman" panose="02020603050405020304" pitchFamily="18" charset="0"/>
              </a:rPr>
              <a:t>T</a:t>
            </a:r>
            <a:r>
              <a:rPr lang="en-IN" sz="2000" b="0" i="0" dirty="0">
                <a:solidFill>
                  <a:srgbClr val="374151"/>
                </a:solidFill>
                <a:effectLst/>
                <a:latin typeface="Times New Roman" panose="02020603050405020304" pitchFamily="18" charset="0"/>
                <a:cs typeface="Times New Roman" panose="02020603050405020304" pitchFamily="18" charset="0"/>
              </a:rPr>
              <a:t>he Top 5 rows of the Data Frame User</a:t>
            </a:r>
            <a:r>
              <a:rPr lang="en-I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6" name="Picture 5" descr="A screenshot of a phone&#10;&#10;Description automatically generated">
            <a:extLst>
              <a:ext uri="{FF2B5EF4-FFF2-40B4-BE49-F238E27FC236}">
                <a16:creationId xmlns:a16="http://schemas.microsoft.com/office/drawing/2014/main" id="{3D5C2034-96D3-BEF3-0814-9B0D9F24922C}"/>
              </a:ext>
            </a:extLst>
          </p:cNvPr>
          <p:cNvPicPr>
            <a:picLocks noChangeAspect="1"/>
          </p:cNvPicPr>
          <p:nvPr/>
        </p:nvPicPr>
        <p:blipFill>
          <a:blip r:embed="rId3"/>
          <a:stretch>
            <a:fillRect/>
          </a:stretch>
        </p:blipFill>
        <p:spPr>
          <a:xfrm>
            <a:off x="557212" y="3178315"/>
            <a:ext cx="4775200" cy="2514600"/>
          </a:xfrm>
          <a:prstGeom prst="rect">
            <a:avLst/>
          </a:prstGeom>
        </p:spPr>
      </p:pic>
      <p:sp>
        <p:nvSpPr>
          <p:cNvPr id="8" name="TextBox 7">
            <a:extLst>
              <a:ext uri="{FF2B5EF4-FFF2-40B4-BE49-F238E27FC236}">
                <a16:creationId xmlns:a16="http://schemas.microsoft.com/office/drawing/2014/main" id="{CC372010-89A7-055D-8B60-BF7A614BFAF3}"/>
              </a:ext>
            </a:extLst>
          </p:cNvPr>
          <p:cNvSpPr txBox="1"/>
          <p:nvPr/>
        </p:nvSpPr>
        <p:spPr>
          <a:xfrm>
            <a:off x="6096000" y="2182213"/>
            <a:ext cx="5676900" cy="1015663"/>
          </a:xfrm>
          <a:prstGeom prst="rect">
            <a:avLst/>
          </a:prstGeom>
          <a:noFill/>
        </p:spPr>
        <p:txBody>
          <a:bodyPr wrap="square" rtlCol="0">
            <a:spAutoFit/>
          </a:bodyPr>
          <a:lstStyle/>
          <a:p>
            <a:r>
              <a:rPr lang="en-IN" sz="2000" dirty="0">
                <a:solidFill>
                  <a:srgbClr val="374151"/>
                </a:solidFill>
                <a:latin typeface="Times New Roman" panose="02020603050405020304" pitchFamily="18" charset="0"/>
                <a:cs typeface="Times New Roman" panose="02020603050405020304" pitchFamily="18" charset="0"/>
              </a:rPr>
              <a:t>T</a:t>
            </a:r>
            <a:r>
              <a:rPr lang="en-IN" sz="2000" b="0" i="0" dirty="0">
                <a:solidFill>
                  <a:srgbClr val="374151"/>
                </a:solidFill>
                <a:effectLst/>
                <a:latin typeface="Times New Roman" panose="02020603050405020304" pitchFamily="18" charset="0"/>
                <a:cs typeface="Times New Roman" panose="02020603050405020304" pitchFamily="18" charset="0"/>
              </a:rPr>
              <a:t>he Top 5 rows of the Data Frame Rating</a:t>
            </a:r>
            <a:r>
              <a:rPr lang="en-I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p>
        </p:txBody>
      </p:sp>
      <p:pic>
        <p:nvPicPr>
          <p:cNvPr id="10" name="Picture 9" descr="A screenshot of a computer&#10;&#10;Description automatically generated">
            <a:extLst>
              <a:ext uri="{FF2B5EF4-FFF2-40B4-BE49-F238E27FC236}">
                <a16:creationId xmlns:a16="http://schemas.microsoft.com/office/drawing/2014/main" id="{BD2A3F53-2994-7A4F-D18B-E3885EE2A20A}"/>
              </a:ext>
            </a:extLst>
          </p:cNvPr>
          <p:cNvPicPr>
            <a:picLocks noChangeAspect="1"/>
          </p:cNvPicPr>
          <p:nvPr/>
        </p:nvPicPr>
        <p:blipFill>
          <a:blip r:embed="rId4"/>
          <a:stretch>
            <a:fillRect/>
          </a:stretch>
        </p:blipFill>
        <p:spPr>
          <a:xfrm>
            <a:off x="6096000" y="3178315"/>
            <a:ext cx="4775200" cy="2514600"/>
          </a:xfrm>
          <a:prstGeom prst="rect">
            <a:avLst/>
          </a:prstGeom>
        </p:spPr>
      </p:pic>
    </p:spTree>
    <p:extLst>
      <p:ext uri="{BB962C8B-B14F-4D97-AF65-F5344CB8AC3E}">
        <p14:creationId xmlns:p14="http://schemas.microsoft.com/office/powerpoint/2010/main" val="265166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6"/>
          <p:cNvSpPr txBox="1"/>
          <p:nvPr/>
        </p:nvSpPr>
        <p:spPr>
          <a:xfrm>
            <a:off x="1382232" y="6004532"/>
            <a:ext cx="10036562"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these are the top 10 books read by the Users.</a:t>
            </a:r>
            <a:endParaRPr dirty="0">
              <a:latin typeface="+mj-lt"/>
            </a:endParaRPr>
          </a:p>
        </p:txBody>
      </p:sp>
      <p:sp>
        <p:nvSpPr>
          <p:cNvPr id="3" name="TextBox 2">
            <a:extLst>
              <a:ext uri="{FF2B5EF4-FFF2-40B4-BE49-F238E27FC236}">
                <a16:creationId xmlns:a16="http://schemas.microsoft.com/office/drawing/2014/main" id="{BC059197-A0D9-75B4-36F0-2D5AA67FE655}"/>
              </a:ext>
            </a:extLst>
          </p:cNvPr>
          <p:cNvSpPr txBox="1"/>
          <p:nvPr/>
        </p:nvSpPr>
        <p:spPr>
          <a:xfrm>
            <a:off x="773206" y="668822"/>
            <a:ext cx="6096000" cy="584775"/>
          </a:xfrm>
          <a:prstGeom prst="rect">
            <a:avLst/>
          </a:prstGeom>
          <a:noFill/>
        </p:spPr>
        <p:txBody>
          <a:bodyPr wrap="square">
            <a:spAutoFit/>
          </a:bodyPr>
          <a:lstStyle/>
          <a:p>
            <a:pPr marL="0" marR="0" lvl="0" indent="0" algn="ctr" rtl="0">
              <a:spcBef>
                <a:spcPts val="0"/>
              </a:spcBef>
              <a:spcAft>
                <a:spcPts val="0"/>
              </a:spcAft>
              <a:buClr>
                <a:schemeClr val="dk1"/>
              </a:buClr>
              <a:buSzPts val="1600"/>
              <a:buFont typeface="Libre Franklin"/>
              <a:buNone/>
            </a:pPr>
            <a:r>
              <a:rPr lang="en-IN" sz="3200" b="1" u="sng" dirty="0">
                <a:solidFill>
                  <a:schemeClr val="dk1"/>
                </a:solidFill>
                <a:latin typeface="Times New Roman" panose="02020603050405020304" pitchFamily="18" charset="0"/>
                <a:ea typeface="Libre Franklin"/>
                <a:cs typeface="Times New Roman" panose="02020603050405020304" pitchFamily="18" charset="0"/>
                <a:sym typeface="Libre Franklin"/>
              </a:rPr>
              <a:t>Exploratory Data Analysis : </a:t>
            </a:r>
            <a:endParaRPr lang="en-IN" sz="3200" b="1" u="sng" dirty="0">
              <a:solidFill>
                <a:schemeClr val="dk1"/>
              </a:solidFill>
              <a:latin typeface="Times New Roman" panose="02020603050405020304" pitchFamily="18" charset="0"/>
              <a:cs typeface="Times New Roman" panose="02020603050405020304" pitchFamily="18" charset="0"/>
              <a:sym typeface="Arial"/>
            </a:endParaRPr>
          </a:p>
        </p:txBody>
      </p:sp>
      <p:pic>
        <p:nvPicPr>
          <p:cNvPr id="4" name="Picture 3" descr="A graph of a bar chart&#10;&#10;Description automatically generated with medium confidence">
            <a:extLst>
              <a:ext uri="{FF2B5EF4-FFF2-40B4-BE49-F238E27FC236}">
                <a16:creationId xmlns:a16="http://schemas.microsoft.com/office/drawing/2014/main" id="{47ADF328-8B6D-D686-9733-764AB5AC8037}"/>
              </a:ext>
            </a:extLst>
          </p:cNvPr>
          <p:cNvPicPr>
            <a:picLocks noChangeAspect="1"/>
          </p:cNvPicPr>
          <p:nvPr/>
        </p:nvPicPr>
        <p:blipFill>
          <a:blip r:embed="rId3"/>
          <a:stretch>
            <a:fillRect/>
          </a:stretch>
        </p:blipFill>
        <p:spPr>
          <a:xfrm>
            <a:off x="1382232" y="1402418"/>
            <a:ext cx="9952074" cy="43178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4424D721-82F1-FE39-FB57-941EFE45782C}"/>
            </a:ext>
          </a:extLst>
        </p:cNvPr>
        <p:cNvGrpSpPr/>
        <p:nvPr/>
      </p:nvGrpSpPr>
      <p:grpSpPr>
        <a:xfrm>
          <a:off x="0" y="0"/>
          <a:ext cx="0" cy="0"/>
          <a:chOff x="0" y="0"/>
          <a:chExt cx="0" cy="0"/>
        </a:xfrm>
      </p:grpSpPr>
      <p:sp>
        <p:nvSpPr>
          <p:cNvPr id="114" name="Google Shape;114;p6">
            <a:extLst>
              <a:ext uri="{FF2B5EF4-FFF2-40B4-BE49-F238E27FC236}">
                <a16:creationId xmlns:a16="http://schemas.microsoft.com/office/drawing/2014/main" id="{7F11C218-1A1A-E0C4-7523-3A14AB4C6F60}"/>
              </a:ext>
            </a:extLst>
          </p:cNvPr>
          <p:cNvSpPr txBox="1"/>
          <p:nvPr/>
        </p:nvSpPr>
        <p:spPr>
          <a:xfrm>
            <a:off x="1407329" y="6004531"/>
            <a:ext cx="9653787"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these are the top 10 Publishers .</a:t>
            </a:r>
            <a:endParaRPr dirty="0">
              <a:latin typeface="+mj-lt"/>
            </a:endParaRPr>
          </a:p>
        </p:txBody>
      </p:sp>
      <p:sp>
        <p:nvSpPr>
          <p:cNvPr id="3" name="TextBox 2">
            <a:extLst>
              <a:ext uri="{FF2B5EF4-FFF2-40B4-BE49-F238E27FC236}">
                <a16:creationId xmlns:a16="http://schemas.microsoft.com/office/drawing/2014/main" id="{1C058A18-88CE-B5BE-8068-032C14656856}"/>
              </a:ext>
            </a:extLst>
          </p:cNvPr>
          <p:cNvSpPr txBox="1"/>
          <p:nvPr/>
        </p:nvSpPr>
        <p:spPr>
          <a:xfrm>
            <a:off x="837002" y="636034"/>
            <a:ext cx="6096000" cy="584775"/>
          </a:xfrm>
          <a:prstGeom prst="rect">
            <a:avLst/>
          </a:prstGeom>
          <a:noFill/>
        </p:spPr>
        <p:txBody>
          <a:bodyPr wrap="square">
            <a:spAutoFit/>
          </a:bodyPr>
          <a:lstStyle/>
          <a:p>
            <a:pPr marL="0" marR="0" lvl="0" indent="0" algn="ctr" rtl="0">
              <a:spcBef>
                <a:spcPts val="0"/>
              </a:spcBef>
              <a:spcAft>
                <a:spcPts val="0"/>
              </a:spcAft>
              <a:buClr>
                <a:schemeClr val="dk1"/>
              </a:buClr>
              <a:buSzPts val="1600"/>
              <a:buFont typeface="Libre Franklin"/>
              <a:buNone/>
            </a:pPr>
            <a:r>
              <a:rPr lang="en-IN" sz="3200" b="1" u="sng" dirty="0">
                <a:solidFill>
                  <a:schemeClr val="dk1"/>
                </a:solidFill>
                <a:latin typeface="Times New Roman" panose="02020603050405020304" pitchFamily="18" charset="0"/>
                <a:ea typeface="Libre Franklin"/>
                <a:cs typeface="Times New Roman" panose="02020603050405020304" pitchFamily="18" charset="0"/>
                <a:sym typeface="Libre Franklin"/>
              </a:rPr>
              <a:t>Exploratory Data Analysis : </a:t>
            </a:r>
            <a:endParaRPr lang="en-IN" sz="3200" b="1" u="sng" dirty="0">
              <a:solidFill>
                <a:schemeClr val="dk1"/>
              </a:solidFill>
              <a:latin typeface="Times New Roman" panose="02020603050405020304" pitchFamily="18" charset="0"/>
              <a:cs typeface="Times New Roman" panose="02020603050405020304" pitchFamily="18" charset="0"/>
              <a:sym typeface="Arial"/>
            </a:endParaRPr>
          </a:p>
        </p:txBody>
      </p:sp>
      <p:pic>
        <p:nvPicPr>
          <p:cNvPr id="5" name="Picture 4" descr="A graph of different colored bars&#10;&#10;Description automatically generated with medium confidence">
            <a:extLst>
              <a:ext uri="{FF2B5EF4-FFF2-40B4-BE49-F238E27FC236}">
                <a16:creationId xmlns:a16="http://schemas.microsoft.com/office/drawing/2014/main" id="{4E4AA55C-84F8-53BF-341B-F0EE005BE8F0}"/>
              </a:ext>
            </a:extLst>
          </p:cNvPr>
          <p:cNvPicPr>
            <a:picLocks noChangeAspect="1"/>
          </p:cNvPicPr>
          <p:nvPr/>
        </p:nvPicPr>
        <p:blipFill>
          <a:blip r:embed="rId3"/>
          <a:stretch>
            <a:fillRect/>
          </a:stretch>
        </p:blipFill>
        <p:spPr>
          <a:xfrm>
            <a:off x="1407329" y="1682493"/>
            <a:ext cx="9653787" cy="3954698"/>
          </a:xfrm>
          <a:prstGeom prst="rect">
            <a:avLst/>
          </a:prstGeom>
        </p:spPr>
      </p:pic>
    </p:spTree>
    <p:extLst>
      <p:ext uri="{BB962C8B-B14F-4D97-AF65-F5344CB8AC3E}">
        <p14:creationId xmlns:p14="http://schemas.microsoft.com/office/powerpoint/2010/main" val="555186622"/>
      </p:ext>
    </p:extLst>
  </p:cSld>
  <p:clrMapOvr>
    <a:masterClrMapping/>
  </p:clrMapOvr>
</p:sld>
</file>

<file path=ppt/theme/theme1.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1688</TotalTime>
  <Words>684</Words>
  <Application>Microsoft Macintosh PowerPoint</Application>
  <PresentationFormat>Widescreen</PresentationFormat>
  <Paragraphs>69</Paragraphs>
  <Slides>19</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Tw Cen MT</vt:lpstr>
      <vt:lpstr>Calibri</vt:lpstr>
      <vt:lpstr>Wingdings</vt:lpstr>
      <vt:lpstr>Libre Franklin</vt:lpstr>
      <vt:lpstr>arial</vt:lpstr>
      <vt:lpstr>Bookman Old Style</vt:lpstr>
      <vt:lpstr>Times New Roman</vt:lpstr>
      <vt:lpstr>Söhne</vt:lpstr>
      <vt:lpstr>Custom</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Review  Data Analysis</dc:title>
  <dc:creator>pynearpita06@gmail.com</dc:creator>
  <cp:lastModifiedBy>pavan sahu</cp:lastModifiedBy>
  <cp:revision>34</cp:revision>
  <dcterms:created xsi:type="dcterms:W3CDTF">2022-11-21T10:24:27Z</dcterms:created>
  <dcterms:modified xsi:type="dcterms:W3CDTF">2024-01-19T13:39:22Z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2023-12-18T05:59:54Z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00357408-a931-4ccb-bfcf-fa067e58636a</vt:lpwstr>
  </property>
  <property fmtid="{D5CDD505-2E9C-101B-9397-08002B2CF9AE}" pid="8" name="MSIP_Label_defa4170-0d19-0005-0004-bc88714345d2_ActionId">
    <vt:lpwstr>2d9eaa8a-c4a2-4493-8484-1d328cf7c533</vt:lpwstr>
  </property>
  <property fmtid="{D5CDD505-2E9C-101B-9397-08002B2CF9AE}" pid="9" name="MSIP_Label_defa4170-0d19-0005-0004-bc88714345d2_ContentBits">
    <vt:lpwstr>0</vt:lpwstr>
  </property>
</Properties>
</file>